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Muli Heavy" charset="1" panose="00000A00000000000000"/>
      <p:regular r:id="rId22"/>
    </p:embeddedFont>
    <p:embeddedFont>
      <p:font typeface="TT Interphases Bold" charset="1" panose="02000803060000020004"/>
      <p:regular r:id="rId23"/>
    </p:embeddedFont>
    <p:embeddedFont>
      <p:font typeface="TT Interphases" charset="1" panose="02000503020000020004"/>
      <p:regular r:id="rId24"/>
    </p:embeddedFont>
    <p:embeddedFont>
      <p:font typeface="Muli Bold" charset="1" panose="00000800000000000000"/>
      <p:regular r:id="rId25"/>
    </p:embeddedFont>
    <p:embeddedFont>
      <p:font typeface="Muli" charset="1" panose="00000500000000000000"/>
      <p:regular r:id="rId26"/>
    </p:embeddedFont>
    <p:embeddedFont>
      <p:font typeface="Poppins Ultra-Bold" charset="1" panose="000009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2376901">
            <a:off x="5343624" y="-1780363"/>
            <a:ext cx="13552631" cy="21642251"/>
            <a:chOff x="0" y="0"/>
            <a:chExt cx="3569417" cy="5700017"/>
          </a:xfrm>
        </p:grpSpPr>
        <p:sp>
          <p:nvSpPr>
            <p:cNvPr name="Freeform 4" id="4"/>
            <p:cNvSpPr/>
            <p:nvPr/>
          </p:nvSpPr>
          <p:spPr>
            <a:xfrm flipH="false" flipV="false" rot="0">
              <a:off x="0" y="0"/>
              <a:ext cx="3569417" cy="5700017"/>
            </a:xfrm>
            <a:custGeom>
              <a:avLst/>
              <a:gdLst/>
              <a:ahLst/>
              <a:cxnLst/>
              <a:rect r="r" b="b" t="t" l="l"/>
              <a:pathLst>
                <a:path h="5700017" w="3569417">
                  <a:moveTo>
                    <a:pt x="0" y="0"/>
                  </a:moveTo>
                  <a:lnTo>
                    <a:pt x="3569417" y="0"/>
                  </a:lnTo>
                  <a:lnTo>
                    <a:pt x="3569417" y="5700017"/>
                  </a:lnTo>
                  <a:lnTo>
                    <a:pt x="0" y="5700017"/>
                  </a:lnTo>
                  <a:close/>
                </a:path>
              </a:pathLst>
            </a:custGeom>
            <a:solidFill>
              <a:srgbClr val="000A1F">
                <a:alpha val="60000"/>
              </a:srgbClr>
            </a:solidFill>
          </p:spPr>
        </p:sp>
        <p:sp>
          <p:nvSpPr>
            <p:cNvPr name="TextBox 5" id="5"/>
            <p:cNvSpPr txBox="true"/>
            <p:nvPr/>
          </p:nvSpPr>
          <p:spPr>
            <a:xfrm>
              <a:off x="0" y="-38100"/>
              <a:ext cx="3569417" cy="5738117"/>
            </a:xfrm>
            <a:prstGeom prst="rect">
              <a:avLst/>
            </a:prstGeom>
          </p:spPr>
          <p:txBody>
            <a:bodyPr anchor="ctr" rtlCol="false" tIns="50800" lIns="50800" bIns="50800" rIns="50800"/>
            <a:lstStyle/>
            <a:p>
              <a:pPr algn="ctr">
                <a:lnSpc>
                  <a:spcPts val="1774"/>
                </a:lnSpc>
              </a:pPr>
            </a:p>
          </p:txBody>
        </p:sp>
      </p:grpSp>
      <p:sp>
        <p:nvSpPr>
          <p:cNvPr name="TextBox 6" id="6"/>
          <p:cNvSpPr txBox="true"/>
          <p:nvPr/>
        </p:nvSpPr>
        <p:spPr>
          <a:xfrm rot="0">
            <a:off x="3195769" y="875520"/>
            <a:ext cx="11896462" cy="3502663"/>
          </a:xfrm>
          <a:prstGeom prst="rect">
            <a:avLst/>
          </a:prstGeom>
        </p:spPr>
        <p:txBody>
          <a:bodyPr anchor="t" rtlCol="false" tIns="0" lIns="0" bIns="0" rIns="0">
            <a:spAutoFit/>
          </a:bodyPr>
          <a:lstStyle/>
          <a:p>
            <a:pPr algn="ctr">
              <a:lnSpc>
                <a:spcPts val="13420"/>
              </a:lnSpc>
            </a:pPr>
            <a:r>
              <a:rPr lang="en-US" b="true" sz="13979" spc="419">
                <a:solidFill>
                  <a:srgbClr val="FFFFFF"/>
                </a:solidFill>
                <a:latin typeface="Muli Heavy"/>
                <a:ea typeface="Muli Heavy"/>
                <a:cs typeface="Muli Heavy"/>
                <a:sym typeface="Muli Heavy"/>
              </a:rPr>
              <a:t>PROYECTO FINAL</a:t>
            </a:r>
          </a:p>
        </p:txBody>
      </p:sp>
      <p:grpSp>
        <p:nvGrpSpPr>
          <p:cNvPr name="Group 7" id="7"/>
          <p:cNvGrpSpPr/>
          <p:nvPr/>
        </p:nvGrpSpPr>
        <p:grpSpPr>
          <a:xfrm rot="0">
            <a:off x="4058768" y="4378182"/>
            <a:ext cx="10170465" cy="1952715"/>
            <a:chOff x="0" y="0"/>
            <a:chExt cx="2116682" cy="406400"/>
          </a:xfrm>
        </p:grpSpPr>
        <p:sp>
          <p:nvSpPr>
            <p:cNvPr name="Freeform 8" id="8"/>
            <p:cNvSpPr/>
            <p:nvPr/>
          </p:nvSpPr>
          <p:spPr>
            <a:xfrm flipH="false" flipV="false" rot="0">
              <a:off x="0" y="0"/>
              <a:ext cx="2116682" cy="406400"/>
            </a:xfrm>
            <a:custGeom>
              <a:avLst/>
              <a:gdLst/>
              <a:ahLst/>
              <a:cxnLst/>
              <a:rect r="r" b="b" t="t" l="l"/>
              <a:pathLst>
                <a:path h="406400" w="2116682">
                  <a:moveTo>
                    <a:pt x="1913482" y="0"/>
                  </a:moveTo>
                  <a:cubicBezTo>
                    <a:pt x="2025706" y="0"/>
                    <a:pt x="2116682" y="90976"/>
                    <a:pt x="2116682" y="203200"/>
                  </a:cubicBezTo>
                  <a:cubicBezTo>
                    <a:pt x="2116682" y="315424"/>
                    <a:pt x="2025706" y="406400"/>
                    <a:pt x="1913482"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9" id="9"/>
            <p:cNvSpPr txBox="true"/>
            <p:nvPr/>
          </p:nvSpPr>
          <p:spPr>
            <a:xfrm>
              <a:off x="0" y="-38100"/>
              <a:ext cx="2116682" cy="444500"/>
            </a:xfrm>
            <a:prstGeom prst="rect">
              <a:avLst/>
            </a:prstGeom>
          </p:spPr>
          <p:txBody>
            <a:bodyPr anchor="ctr" rtlCol="false" tIns="50800" lIns="50800" bIns="50800" rIns="50800"/>
            <a:lstStyle/>
            <a:p>
              <a:pPr algn="ctr">
                <a:lnSpc>
                  <a:spcPts val="1774"/>
                </a:lnSpc>
              </a:pPr>
            </a:p>
          </p:txBody>
        </p:sp>
      </p:grpSp>
      <p:sp>
        <p:nvSpPr>
          <p:cNvPr name="TextBox 10" id="10"/>
          <p:cNvSpPr txBox="true"/>
          <p:nvPr/>
        </p:nvSpPr>
        <p:spPr>
          <a:xfrm rot="0">
            <a:off x="5098711" y="6549972"/>
            <a:ext cx="8090577" cy="774865"/>
          </a:xfrm>
          <a:prstGeom prst="rect">
            <a:avLst/>
          </a:prstGeom>
        </p:spPr>
        <p:txBody>
          <a:bodyPr anchor="t" rtlCol="false" tIns="0" lIns="0" bIns="0" rIns="0">
            <a:spAutoFit/>
          </a:bodyPr>
          <a:lstStyle/>
          <a:p>
            <a:pPr algn="ctr">
              <a:lnSpc>
                <a:spcPts val="6159"/>
              </a:lnSpc>
            </a:pPr>
            <a:r>
              <a:rPr lang="en-US" b="true" sz="4967" spc="94">
                <a:solidFill>
                  <a:srgbClr val="BBBBBB"/>
                </a:solidFill>
                <a:latin typeface="Muli Heavy"/>
                <a:ea typeface="Muli Heavy"/>
                <a:cs typeface="Muli Heavy"/>
                <a:sym typeface="Muli Heavy"/>
              </a:rPr>
              <a:t>TÉCNICAS DIGITALES II</a:t>
            </a:r>
          </a:p>
        </p:txBody>
      </p:sp>
      <p:sp>
        <p:nvSpPr>
          <p:cNvPr name="TextBox 11" id="11"/>
          <p:cNvSpPr txBox="true"/>
          <p:nvPr/>
        </p:nvSpPr>
        <p:spPr>
          <a:xfrm rot="0">
            <a:off x="4748694" y="4526118"/>
            <a:ext cx="8790613" cy="1571120"/>
          </a:xfrm>
          <a:prstGeom prst="rect">
            <a:avLst/>
          </a:prstGeom>
        </p:spPr>
        <p:txBody>
          <a:bodyPr anchor="t" rtlCol="false" tIns="0" lIns="0" bIns="0" rIns="0">
            <a:spAutoFit/>
          </a:bodyPr>
          <a:lstStyle/>
          <a:p>
            <a:pPr algn="ctr">
              <a:lnSpc>
                <a:spcPts val="6327"/>
              </a:lnSpc>
            </a:pPr>
            <a:r>
              <a:rPr lang="en-US" b="true" sz="4519">
                <a:solidFill>
                  <a:srgbClr val="00407B"/>
                </a:solidFill>
                <a:latin typeface="TT Interphases Bold"/>
                <a:ea typeface="TT Interphases Bold"/>
                <a:cs typeface="TT Interphases Bold"/>
                <a:sym typeface="TT Interphases Bold"/>
              </a:rPr>
              <a:t>SISTEMA DE SEGURIDAD PARA DETECCIÓN DE INTRUSOS</a:t>
            </a:r>
            <a:r>
              <a:rPr lang="en-US" sz="4519">
                <a:solidFill>
                  <a:srgbClr val="00407B"/>
                </a:solidFill>
                <a:latin typeface="TT Interphases"/>
                <a:ea typeface="TT Interphases"/>
                <a:cs typeface="TT Interphases"/>
                <a:sym typeface="TT Interphases"/>
              </a:rPr>
              <a:t> </a:t>
            </a:r>
          </a:p>
        </p:txBody>
      </p:sp>
      <p:sp>
        <p:nvSpPr>
          <p:cNvPr name="TextBox 12" id="12"/>
          <p:cNvSpPr txBox="true"/>
          <p:nvPr/>
        </p:nvSpPr>
        <p:spPr>
          <a:xfrm rot="0">
            <a:off x="1028700" y="7543912"/>
            <a:ext cx="10945754" cy="1714919"/>
          </a:xfrm>
          <a:prstGeom prst="rect">
            <a:avLst/>
          </a:prstGeom>
        </p:spPr>
        <p:txBody>
          <a:bodyPr anchor="t" rtlCol="false" tIns="0" lIns="0" bIns="0" rIns="0">
            <a:spAutoFit/>
          </a:bodyPr>
          <a:lstStyle/>
          <a:p>
            <a:pPr algn="l">
              <a:lnSpc>
                <a:spcPts val="4547"/>
              </a:lnSpc>
            </a:pPr>
            <a:r>
              <a:rPr lang="en-US" b="true" sz="3667" spc="69" u="sng">
                <a:solidFill>
                  <a:srgbClr val="BBBBBB"/>
                </a:solidFill>
                <a:latin typeface="Muli Bold"/>
                <a:ea typeface="Muli Bold"/>
                <a:cs typeface="Muli Bold"/>
                <a:sym typeface="Muli Bold"/>
              </a:rPr>
              <a:t>Docentes:</a:t>
            </a:r>
            <a:r>
              <a:rPr lang="en-US" sz="3667" spc="69">
                <a:solidFill>
                  <a:srgbClr val="BBBBBB"/>
                </a:solidFill>
                <a:latin typeface="Muli"/>
                <a:ea typeface="Muli"/>
                <a:cs typeface="Muli"/>
                <a:sym typeface="Muli"/>
              </a:rPr>
              <a:t> </a:t>
            </a:r>
          </a:p>
          <a:p>
            <a:pPr algn="l">
              <a:lnSpc>
                <a:spcPts val="4547"/>
              </a:lnSpc>
            </a:pPr>
            <a:r>
              <a:rPr lang="en-US" sz="3667" spc="69">
                <a:solidFill>
                  <a:srgbClr val="BBBBBB"/>
                </a:solidFill>
                <a:latin typeface="Muli"/>
                <a:ea typeface="Muli"/>
                <a:cs typeface="Muli"/>
                <a:sym typeface="Muli"/>
              </a:rPr>
              <a:t>Ing. Rubén Dario Mansilla</a:t>
            </a:r>
          </a:p>
          <a:p>
            <a:pPr algn="l">
              <a:lnSpc>
                <a:spcPts val="4547"/>
              </a:lnSpc>
            </a:pPr>
            <a:r>
              <a:rPr lang="en-US" sz="3667" spc="69">
                <a:solidFill>
                  <a:srgbClr val="BBBBBB"/>
                </a:solidFill>
                <a:latin typeface="Muli"/>
                <a:ea typeface="Muli"/>
                <a:cs typeface="Muli"/>
                <a:sym typeface="Muli"/>
              </a:rPr>
              <a:t>Ing. Lucas Abdala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sp>
        <p:nvSpPr>
          <p:cNvPr name="Freeform 3" id="3"/>
          <p:cNvSpPr/>
          <p:nvPr/>
        </p:nvSpPr>
        <p:spPr>
          <a:xfrm flipH="false" flipV="false" rot="0">
            <a:off x="0" y="662940"/>
            <a:ext cx="18288000" cy="8961120"/>
          </a:xfrm>
          <a:custGeom>
            <a:avLst/>
            <a:gdLst/>
            <a:ahLst/>
            <a:cxnLst/>
            <a:rect r="r" b="b" t="t" l="l"/>
            <a:pathLst>
              <a:path h="8961120" w="18288000">
                <a:moveTo>
                  <a:pt x="0" y="0"/>
                </a:moveTo>
                <a:lnTo>
                  <a:pt x="18288000" y="0"/>
                </a:lnTo>
                <a:lnTo>
                  <a:pt x="18288000" y="8961120"/>
                </a:lnTo>
                <a:lnTo>
                  <a:pt x="0" y="8961120"/>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5183931" y="1534749"/>
            <a:ext cx="948925" cy="94892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FFFFFF"/>
            </a:solidFill>
          </p:spPr>
        </p:sp>
        <p:sp>
          <p:nvSpPr>
            <p:cNvPr name="TextBox 5" id="5"/>
            <p:cNvSpPr txBox="true"/>
            <p:nvPr/>
          </p:nvSpPr>
          <p:spPr>
            <a:xfrm>
              <a:off x="101600" y="165100"/>
              <a:ext cx="711200" cy="444500"/>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5400000">
            <a:off x="12361575" y="1534749"/>
            <a:ext cx="948925" cy="94892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FFFFFF"/>
            </a:solidFill>
          </p:spPr>
        </p:sp>
        <p:sp>
          <p:nvSpPr>
            <p:cNvPr name="TextBox 8" id="8"/>
            <p:cNvSpPr txBox="true"/>
            <p:nvPr/>
          </p:nvSpPr>
          <p:spPr>
            <a:xfrm>
              <a:off x="101600" y="165100"/>
              <a:ext cx="711200" cy="444500"/>
            </a:xfrm>
            <a:prstGeom prst="rect">
              <a:avLst/>
            </a:prstGeom>
          </p:spPr>
          <p:txBody>
            <a:bodyPr anchor="ctr" rtlCol="false" tIns="50800" lIns="50800" bIns="50800" rIns="50800"/>
            <a:lstStyle/>
            <a:p>
              <a:pPr algn="ctr">
                <a:lnSpc>
                  <a:spcPts val="1774"/>
                </a:lnSpc>
              </a:pPr>
            </a:p>
          </p:txBody>
        </p:sp>
      </p:grpSp>
      <p:sp>
        <p:nvSpPr>
          <p:cNvPr name="Freeform 9" id="9"/>
          <p:cNvSpPr/>
          <p:nvPr/>
        </p:nvSpPr>
        <p:spPr>
          <a:xfrm flipH="false" flipV="false" rot="0">
            <a:off x="1028700" y="2673194"/>
            <a:ext cx="5987526" cy="6585106"/>
          </a:xfrm>
          <a:custGeom>
            <a:avLst/>
            <a:gdLst/>
            <a:ahLst/>
            <a:cxnLst/>
            <a:rect r="r" b="b" t="t" l="l"/>
            <a:pathLst>
              <a:path h="6585106" w="5987526">
                <a:moveTo>
                  <a:pt x="0" y="0"/>
                </a:moveTo>
                <a:lnTo>
                  <a:pt x="5987526" y="0"/>
                </a:lnTo>
                <a:lnTo>
                  <a:pt x="5987526" y="6585106"/>
                </a:lnTo>
                <a:lnTo>
                  <a:pt x="0" y="6585106"/>
                </a:lnTo>
                <a:lnTo>
                  <a:pt x="0" y="0"/>
                </a:lnTo>
                <a:close/>
              </a:path>
            </a:pathLst>
          </a:custGeom>
          <a:blipFill>
            <a:blip r:embed="rId3"/>
            <a:stretch>
              <a:fillRect l="0" t="0" r="0" b="0"/>
            </a:stretch>
          </a:blipFill>
        </p:spPr>
      </p:sp>
      <p:sp>
        <p:nvSpPr>
          <p:cNvPr name="Freeform 10" id="10"/>
          <p:cNvSpPr/>
          <p:nvPr/>
        </p:nvSpPr>
        <p:spPr>
          <a:xfrm flipH="false" flipV="false" rot="0">
            <a:off x="8412775" y="2673293"/>
            <a:ext cx="8846525" cy="6585007"/>
          </a:xfrm>
          <a:custGeom>
            <a:avLst/>
            <a:gdLst/>
            <a:ahLst/>
            <a:cxnLst/>
            <a:rect r="r" b="b" t="t" l="l"/>
            <a:pathLst>
              <a:path h="6585007" w="8846525">
                <a:moveTo>
                  <a:pt x="0" y="0"/>
                </a:moveTo>
                <a:lnTo>
                  <a:pt x="8846525" y="0"/>
                </a:lnTo>
                <a:lnTo>
                  <a:pt x="8846525" y="6585007"/>
                </a:lnTo>
                <a:lnTo>
                  <a:pt x="0" y="6585007"/>
                </a:lnTo>
                <a:lnTo>
                  <a:pt x="0" y="0"/>
                </a:lnTo>
                <a:close/>
              </a:path>
            </a:pathLst>
          </a:custGeom>
          <a:blipFill>
            <a:blip r:embed="rId4"/>
            <a:stretch>
              <a:fillRect l="0" t="0" r="0" b="0"/>
            </a:stretch>
          </a:blipFill>
        </p:spPr>
      </p:sp>
      <p:sp>
        <p:nvSpPr>
          <p:cNvPr name="TextBox 11" id="11"/>
          <p:cNvSpPr txBox="true"/>
          <p:nvPr/>
        </p:nvSpPr>
        <p:spPr>
          <a:xfrm rot="0">
            <a:off x="4104295" y="419410"/>
            <a:ext cx="10079410" cy="1190006"/>
          </a:xfrm>
          <a:prstGeom prst="rect">
            <a:avLst/>
          </a:prstGeom>
        </p:spPr>
        <p:txBody>
          <a:bodyPr anchor="t" rtlCol="false" tIns="0" lIns="0" bIns="0" rIns="0">
            <a:spAutoFit/>
          </a:bodyPr>
          <a:lstStyle/>
          <a:p>
            <a:pPr algn="ctr" marL="0" indent="0" lvl="0">
              <a:lnSpc>
                <a:spcPts val="9451"/>
              </a:lnSpc>
              <a:spcBef>
                <a:spcPct val="0"/>
              </a:spcBef>
            </a:pPr>
            <a:r>
              <a:rPr lang="en-US" b="true" sz="7621" spc="144">
                <a:solidFill>
                  <a:srgbClr val="FFFFFF"/>
                </a:solidFill>
                <a:latin typeface="Muli Heavy"/>
                <a:ea typeface="Muli Heavy"/>
                <a:cs typeface="Muli Heavy"/>
                <a:sym typeface="Muli Heavy"/>
              </a:rPr>
              <a:t>CONFIGURACIONES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5236166" y="1534650"/>
            <a:ext cx="948925" cy="94892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FFFFFF"/>
            </a:solidFill>
          </p:spPr>
        </p:sp>
        <p:sp>
          <p:nvSpPr>
            <p:cNvPr name="TextBox 5" id="5"/>
            <p:cNvSpPr txBox="true"/>
            <p:nvPr/>
          </p:nvSpPr>
          <p:spPr>
            <a:xfrm>
              <a:off x="101600" y="165100"/>
              <a:ext cx="711200" cy="444500"/>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5400000">
            <a:off x="12444126" y="1534650"/>
            <a:ext cx="948925" cy="94892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FFFFFF"/>
            </a:solidFill>
          </p:spPr>
        </p:sp>
        <p:sp>
          <p:nvSpPr>
            <p:cNvPr name="TextBox 8" id="8"/>
            <p:cNvSpPr txBox="true"/>
            <p:nvPr/>
          </p:nvSpPr>
          <p:spPr>
            <a:xfrm>
              <a:off x="101600" y="165100"/>
              <a:ext cx="711200" cy="444500"/>
            </a:xfrm>
            <a:prstGeom prst="rect">
              <a:avLst/>
            </a:prstGeom>
          </p:spPr>
          <p:txBody>
            <a:bodyPr anchor="ctr" rtlCol="false" tIns="50800" lIns="50800" bIns="50800" rIns="50800"/>
            <a:lstStyle/>
            <a:p>
              <a:pPr algn="ctr">
                <a:lnSpc>
                  <a:spcPts val="1774"/>
                </a:lnSpc>
              </a:pPr>
            </a:p>
          </p:txBody>
        </p:sp>
      </p:grpSp>
      <p:sp>
        <p:nvSpPr>
          <p:cNvPr name="Freeform 9" id="9"/>
          <p:cNvSpPr/>
          <p:nvPr/>
        </p:nvSpPr>
        <p:spPr>
          <a:xfrm flipH="false" flipV="false" rot="0">
            <a:off x="202853" y="2861197"/>
            <a:ext cx="10066627" cy="6096689"/>
          </a:xfrm>
          <a:custGeom>
            <a:avLst/>
            <a:gdLst/>
            <a:ahLst/>
            <a:cxnLst/>
            <a:rect r="r" b="b" t="t" l="l"/>
            <a:pathLst>
              <a:path h="6096689" w="10066627">
                <a:moveTo>
                  <a:pt x="0" y="0"/>
                </a:moveTo>
                <a:lnTo>
                  <a:pt x="10066626" y="0"/>
                </a:lnTo>
                <a:lnTo>
                  <a:pt x="10066626" y="6096689"/>
                </a:lnTo>
                <a:lnTo>
                  <a:pt x="0" y="6096689"/>
                </a:lnTo>
                <a:lnTo>
                  <a:pt x="0" y="0"/>
                </a:lnTo>
                <a:close/>
              </a:path>
            </a:pathLst>
          </a:custGeom>
          <a:blipFill>
            <a:blip r:embed="rId3"/>
            <a:stretch>
              <a:fillRect l="0" t="0" r="0" b="0"/>
            </a:stretch>
          </a:blipFill>
        </p:spPr>
      </p:sp>
      <p:sp>
        <p:nvSpPr>
          <p:cNvPr name="Freeform 10" id="10"/>
          <p:cNvSpPr/>
          <p:nvPr/>
        </p:nvSpPr>
        <p:spPr>
          <a:xfrm flipH="false" flipV="false" rot="0">
            <a:off x="10453476" y="2596556"/>
            <a:ext cx="7610914" cy="6625972"/>
          </a:xfrm>
          <a:custGeom>
            <a:avLst/>
            <a:gdLst/>
            <a:ahLst/>
            <a:cxnLst/>
            <a:rect r="r" b="b" t="t" l="l"/>
            <a:pathLst>
              <a:path h="6625972" w="7610914">
                <a:moveTo>
                  <a:pt x="0" y="0"/>
                </a:moveTo>
                <a:lnTo>
                  <a:pt x="7610914" y="0"/>
                </a:lnTo>
                <a:lnTo>
                  <a:pt x="7610914" y="6625972"/>
                </a:lnTo>
                <a:lnTo>
                  <a:pt x="0" y="6625972"/>
                </a:lnTo>
                <a:lnTo>
                  <a:pt x="0" y="0"/>
                </a:lnTo>
                <a:close/>
              </a:path>
            </a:pathLst>
          </a:custGeom>
          <a:blipFill>
            <a:blip r:embed="rId4"/>
            <a:stretch>
              <a:fillRect l="0" t="0" r="0" b="0"/>
            </a:stretch>
          </a:blipFill>
        </p:spPr>
      </p:sp>
      <p:sp>
        <p:nvSpPr>
          <p:cNvPr name="TextBox 11" id="11"/>
          <p:cNvSpPr txBox="true"/>
          <p:nvPr/>
        </p:nvSpPr>
        <p:spPr>
          <a:xfrm rot="0">
            <a:off x="4104295" y="419410"/>
            <a:ext cx="10079410" cy="1190006"/>
          </a:xfrm>
          <a:prstGeom prst="rect">
            <a:avLst/>
          </a:prstGeom>
        </p:spPr>
        <p:txBody>
          <a:bodyPr anchor="t" rtlCol="false" tIns="0" lIns="0" bIns="0" rIns="0">
            <a:spAutoFit/>
          </a:bodyPr>
          <a:lstStyle/>
          <a:p>
            <a:pPr algn="ctr" marL="0" indent="0" lvl="0">
              <a:lnSpc>
                <a:spcPts val="9451"/>
              </a:lnSpc>
              <a:spcBef>
                <a:spcPct val="0"/>
              </a:spcBef>
            </a:pPr>
            <a:r>
              <a:rPr lang="en-US" b="true" sz="7621" spc="144">
                <a:solidFill>
                  <a:srgbClr val="FFFFFF"/>
                </a:solidFill>
                <a:latin typeface="Muli Heavy"/>
                <a:ea typeface="Muli Heavy"/>
                <a:cs typeface="Muli Heavy"/>
                <a:sym typeface="Muli Heavy"/>
              </a:rPr>
              <a:t>CONFIGURACIONES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sp>
        <p:nvSpPr>
          <p:cNvPr name="AutoShape 3" id="3"/>
          <p:cNvSpPr/>
          <p:nvPr/>
        </p:nvSpPr>
        <p:spPr>
          <a:xfrm>
            <a:off x="849180" y="7804897"/>
            <a:ext cx="16410120" cy="0"/>
          </a:xfrm>
          <a:prstGeom prst="line">
            <a:avLst/>
          </a:prstGeom>
          <a:ln cap="flat" w="28575">
            <a:solidFill>
              <a:srgbClr val="FFFFFF"/>
            </a:solidFill>
            <a:prstDash val="solid"/>
            <a:headEnd type="none" len="sm" w="sm"/>
            <a:tailEnd type="triangle" len="med" w="lg"/>
          </a:ln>
        </p:spPr>
      </p:sp>
      <p:grpSp>
        <p:nvGrpSpPr>
          <p:cNvPr name="Group 4" id="4"/>
          <p:cNvGrpSpPr/>
          <p:nvPr/>
        </p:nvGrpSpPr>
        <p:grpSpPr>
          <a:xfrm rot="0">
            <a:off x="2908384" y="7692431"/>
            <a:ext cx="224931" cy="224931"/>
            <a:chOff x="0" y="0"/>
            <a:chExt cx="739177" cy="739177"/>
          </a:xfrm>
        </p:grpSpPr>
        <p:sp>
          <p:nvSpPr>
            <p:cNvPr name="Freeform 5" id="5"/>
            <p:cNvSpPr/>
            <p:nvPr/>
          </p:nvSpPr>
          <p:spPr>
            <a:xfrm flipH="false" flipV="false" rot="0">
              <a:off x="0" y="0"/>
              <a:ext cx="739177" cy="739177"/>
            </a:xfrm>
            <a:custGeom>
              <a:avLst/>
              <a:gdLst/>
              <a:ahLst/>
              <a:cxnLst/>
              <a:rect r="r" b="b" t="t" l="l"/>
              <a:pathLst>
                <a:path h="739177" w="739177">
                  <a:moveTo>
                    <a:pt x="369588" y="0"/>
                  </a:moveTo>
                  <a:cubicBezTo>
                    <a:pt x="165470" y="0"/>
                    <a:pt x="0" y="165470"/>
                    <a:pt x="0" y="369588"/>
                  </a:cubicBezTo>
                  <a:cubicBezTo>
                    <a:pt x="0" y="573707"/>
                    <a:pt x="165470" y="739177"/>
                    <a:pt x="369588" y="739177"/>
                  </a:cubicBezTo>
                  <a:cubicBezTo>
                    <a:pt x="573707" y="739177"/>
                    <a:pt x="739177" y="573707"/>
                    <a:pt x="739177" y="369588"/>
                  </a:cubicBezTo>
                  <a:cubicBezTo>
                    <a:pt x="739177" y="165470"/>
                    <a:pt x="573707" y="0"/>
                    <a:pt x="369588" y="0"/>
                  </a:cubicBezTo>
                  <a:close/>
                </a:path>
              </a:pathLst>
            </a:custGeom>
            <a:solidFill>
              <a:srgbClr val="FFFFFF"/>
            </a:solidFill>
          </p:spPr>
        </p:sp>
        <p:sp>
          <p:nvSpPr>
            <p:cNvPr name="TextBox 6" id="6"/>
            <p:cNvSpPr txBox="true"/>
            <p:nvPr/>
          </p:nvSpPr>
          <p:spPr>
            <a:xfrm>
              <a:off x="69298" y="40723"/>
              <a:ext cx="600581" cy="629156"/>
            </a:xfrm>
            <a:prstGeom prst="rect">
              <a:avLst/>
            </a:prstGeom>
          </p:spPr>
          <p:txBody>
            <a:bodyPr anchor="ctr" rtlCol="false" tIns="50800" lIns="50800" bIns="50800" rIns="50800"/>
            <a:lstStyle/>
            <a:p>
              <a:pPr algn="ctr">
                <a:lnSpc>
                  <a:spcPts val="2086"/>
                </a:lnSpc>
              </a:pPr>
            </a:p>
          </p:txBody>
        </p:sp>
      </p:grpSp>
      <p:grpSp>
        <p:nvGrpSpPr>
          <p:cNvPr name="Group 7" id="7"/>
          <p:cNvGrpSpPr/>
          <p:nvPr/>
        </p:nvGrpSpPr>
        <p:grpSpPr>
          <a:xfrm rot="0">
            <a:off x="5749977" y="7692431"/>
            <a:ext cx="224931" cy="224931"/>
            <a:chOff x="0" y="0"/>
            <a:chExt cx="739177" cy="739177"/>
          </a:xfrm>
        </p:grpSpPr>
        <p:sp>
          <p:nvSpPr>
            <p:cNvPr name="Freeform 8" id="8"/>
            <p:cNvSpPr/>
            <p:nvPr/>
          </p:nvSpPr>
          <p:spPr>
            <a:xfrm flipH="false" flipV="false" rot="0">
              <a:off x="0" y="0"/>
              <a:ext cx="739177" cy="739177"/>
            </a:xfrm>
            <a:custGeom>
              <a:avLst/>
              <a:gdLst/>
              <a:ahLst/>
              <a:cxnLst/>
              <a:rect r="r" b="b" t="t" l="l"/>
              <a:pathLst>
                <a:path h="739177" w="739177">
                  <a:moveTo>
                    <a:pt x="369588" y="0"/>
                  </a:moveTo>
                  <a:cubicBezTo>
                    <a:pt x="165470" y="0"/>
                    <a:pt x="0" y="165470"/>
                    <a:pt x="0" y="369588"/>
                  </a:cubicBezTo>
                  <a:cubicBezTo>
                    <a:pt x="0" y="573707"/>
                    <a:pt x="165470" y="739177"/>
                    <a:pt x="369588" y="739177"/>
                  </a:cubicBezTo>
                  <a:cubicBezTo>
                    <a:pt x="573707" y="739177"/>
                    <a:pt x="739177" y="573707"/>
                    <a:pt x="739177" y="369588"/>
                  </a:cubicBezTo>
                  <a:cubicBezTo>
                    <a:pt x="739177" y="165470"/>
                    <a:pt x="573707" y="0"/>
                    <a:pt x="369588" y="0"/>
                  </a:cubicBezTo>
                  <a:close/>
                </a:path>
              </a:pathLst>
            </a:custGeom>
            <a:solidFill>
              <a:srgbClr val="FFFFFF"/>
            </a:solidFill>
          </p:spPr>
        </p:sp>
        <p:sp>
          <p:nvSpPr>
            <p:cNvPr name="TextBox 9" id="9"/>
            <p:cNvSpPr txBox="true"/>
            <p:nvPr/>
          </p:nvSpPr>
          <p:spPr>
            <a:xfrm>
              <a:off x="69298" y="40723"/>
              <a:ext cx="600581" cy="629156"/>
            </a:xfrm>
            <a:prstGeom prst="rect">
              <a:avLst/>
            </a:prstGeom>
          </p:spPr>
          <p:txBody>
            <a:bodyPr anchor="ctr" rtlCol="false" tIns="50800" lIns="50800" bIns="50800" rIns="50800"/>
            <a:lstStyle/>
            <a:p>
              <a:pPr algn="ctr">
                <a:lnSpc>
                  <a:spcPts val="2086"/>
                </a:lnSpc>
              </a:pPr>
            </a:p>
          </p:txBody>
        </p:sp>
      </p:grpSp>
      <p:grpSp>
        <p:nvGrpSpPr>
          <p:cNvPr name="Group 10" id="10"/>
          <p:cNvGrpSpPr/>
          <p:nvPr/>
        </p:nvGrpSpPr>
        <p:grpSpPr>
          <a:xfrm rot="0">
            <a:off x="9014412" y="7727152"/>
            <a:ext cx="224931" cy="224931"/>
            <a:chOff x="0" y="0"/>
            <a:chExt cx="739177" cy="739177"/>
          </a:xfrm>
        </p:grpSpPr>
        <p:sp>
          <p:nvSpPr>
            <p:cNvPr name="Freeform 11" id="11"/>
            <p:cNvSpPr/>
            <p:nvPr/>
          </p:nvSpPr>
          <p:spPr>
            <a:xfrm flipH="false" flipV="false" rot="0">
              <a:off x="0" y="0"/>
              <a:ext cx="739177" cy="739177"/>
            </a:xfrm>
            <a:custGeom>
              <a:avLst/>
              <a:gdLst/>
              <a:ahLst/>
              <a:cxnLst/>
              <a:rect r="r" b="b" t="t" l="l"/>
              <a:pathLst>
                <a:path h="739177" w="739177">
                  <a:moveTo>
                    <a:pt x="369588" y="0"/>
                  </a:moveTo>
                  <a:cubicBezTo>
                    <a:pt x="165470" y="0"/>
                    <a:pt x="0" y="165470"/>
                    <a:pt x="0" y="369588"/>
                  </a:cubicBezTo>
                  <a:cubicBezTo>
                    <a:pt x="0" y="573707"/>
                    <a:pt x="165470" y="739177"/>
                    <a:pt x="369588" y="739177"/>
                  </a:cubicBezTo>
                  <a:cubicBezTo>
                    <a:pt x="573707" y="739177"/>
                    <a:pt x="739177" y="573707"/>
                    <a:pt x="739177" y="369588"/>
                  </a:cubicBezTo>
                  <a:cubicBezTo>
                    <a:pt x="739177" y="165470"/>
                    <a:pt x="573707" y="0"/>
                    <a:pt x="369588" y="0"/>
                  </a:cubicBezTo>
                  <a:close/>
                </a:path>
              </a:pathLst>
            </a:custGeom>
            <a:solidFill>
              <a:srgbClr val="FFFFFF"/>
            </a:solidFill>
          </p:spPr>
        </p:sp>
        <p:sp>
          <p:nvSpPr>
            <p:cNvPr name="TextBox 12" id="12"/>
            <p:cNvSpPr txBox="true"/>
            <p:nvPr/>
          </p:nvSpPr>
          <p:spPr>
            <a:xfrm>
              <a:off x="69298" y="40723"/>
              <a:ext cx="600581" cy="629156"/>
            </a:xfrm>
            <a:prstGeom prst="rect">
              <a:avLst/>
            </a:prstGeom>
          </p:spPr>
          <p:txBody>
            <a:bodyPr anchor="ctr" rtlCol="false" tIns="50800" lIns="50800" bIns="50800" rIns="50800"/>
            <a:lstStyle/>
            <a:p>
              <a:pPr algn="ctr">
                <a:lnSpc>
                  <a:spcPts val="2086"/>
                </a:lnSpc>
              </a:pPr>
            </a:p>
          </p:txBody>
        </p:sp>
      </p:grpSp>
      <p:grpSp>
        <p:nvGrpSpPr>
          <p:cNvPr name="Group 13" id="13"/>
          <p:cNvGrpSpPr/>
          <p:nvPr/>
        </p:nvGrpSpPr>
        <p:grpSpPr>
          <a:xfrm rot="0">
            <a:off x="12321119" y="7692431"/>
            <a:ext cx="224931" cy="224931"/>
            <a:chOff x="0" y="0"/>
            <a:chExt cx="739177" cy="739177"/>
          </a:xfrm>
        </p:grpSpPr>
        <p:sp>
          <p:nvSpPr>
            <p:cNvPr name="Freeform 14" id="14"/>
            <p:cNvSpPr/>
            <p:nvPr/>
          </p:nvSpPr>
          <p:spPr>
            <a:xfrm flipH="false" flipV="false" rot="0">
              <a:off x="0" y="0"/>
              <a:ext cx="739177" cy="739177"/>
            </a:xfrm>
            <a:custGeom>
              <a:avLst/>
              <a:gdLst/>
              <a:ahLst/>
              <a:cxnLst/>
              <a:rect r="r" b="b" t="t" l="l"/>
              <a:pathLst>
                <a:path h="739177" w="739177">
                  <a:moveTo>
                    <a:pt x="369588" y="0"/>
                  </a:moveTo>
                  <a:cubicBezTo>
                    <a:pt x="165470" y="0"/>
                    <a:pt x="0" y="165470"/>
                    <a:pt x="0" y="369588"/>
                  </a:cubicBezTo>
                  <a:cubicBezTo>
                    <a:pt x="0" y="573707"/>
                    <a:pt x="165470" y="739177"/>
                    <a:pt x="369588" y="739177"/>
                  </a:cubicBezTo>
                  <a:cubicBezTo>
                    <a:pt x="573707" y="739177"/>
                    <a:pt x="739177" y="573707"/>
                    <a:pt x="739177" y="369588"/>
                  </a:cubicBezTo>
                  <a:cubicBezTo>
                    <a:pt x="739177" y="165470"/>
                    <a:pt x="573707" y="0"/>
                    <a:pt x="369588" y="0"/>
                  </a:cubicBezTo>
                  <a:close/>
                </a:path>
              </a:pathLst>
            </a:custGeom>
            <a:solidFill>
              <a:srgbClr val="FFFFFF"/>
            </a:solidFill>
          </p:spPr>
        </p:sp>
        <p:sp>
          <p:nvSpPr>
            <p:cNvPr name="TextBox 15" id="15"/>
            <p:cNvSpPr txBox="true"/>
            <p:nvPr/>
          </p:nvSpPr>
          <p:spPr>
            <a:xfrm>
              <a:off x="69298" y="40723"/>
              <a:ext cx="600581" cy="629156"/>
            </a:xfrm>
            <a:prstGeom prst="rect">
              <a:avLst/>
            </a:prstGeom>
          </p:spPr>
          <p:txBody>
            <a:bodyPr anchor="ctr" rtlCol="false" tIns="50800" lIns="50800" bIns="50800" rIns="50800"/>
            <a:lstStyle/>
            <a:p>
              <a:pPr algn="ctr">
                <a:lnSpc>
                  <a:spcPts val="2086"/>
                </a:lnSpc>
              </a:pPr>
            </a:p>
          </p:txBody>
        </p:sp>
      </p:grpSp>
      <p:grpSp>
        <p:nvGrpSpPr>
          <p:cNvPr name="Group 16" id="16"/>
          <p:cNvGrpSpPr/>
          <p:nvPr/>
        </p:nvGrpSpPr>
        <p:grpSpPr>
          <a:xfrm rot="0">
            <a:off x="15492081" y="7692431"/>
            <a:ext cx="224931" cy="224931"/>
            <a:chOff x="0" y="0"/>
            <a:chExt cx="739177" cy="739177"/>
          </a:xfrm>
        </p:grpSpPr>
        <p:sp>
          <p:nvSpPr>
            <p:cNvPr name="Freeform 17" id="17"/>
            <p:cNvSpPr/>
            <p:nvPr/>
          </p:nvSpPr>
          <p:spPr>
            <a:xfrm flipH="false" flipV="false" rot="0">
              <a:off x="0" y="0"/>
              <a:ext cx="739177" cy="739177"/>
            </a:xfrm>
            <a:custGeom>
              <a:avLst/>
              <a:gdLst/>
              <a:ahLst/>
              <a:cxnLst/>
              <a:rect r="r" b="b" t="t" l="l"/>
              <a:pathLst>
                <a:path h="739177" w="739177">
                  <a:moveTo>
                    <a:pt x="369588" y="0"/>
                  </a:moveTo>
                  <a:cubicBezTo>
                    <a:pt x="165470" y="0"/>
                    <a:pt x="0" y="165470"/>
                    <a:pt x="0" y="369588"/>
                  </a:cubicBezTo>
                  <a:cubicBezTo>
                    <a:pt x="0" y="573707"/>
                    <a:pt x="165470" y="739177"/>
                    <a:pt x="369588" y="739177"/>
                  </a:cubicBezTo>
                  <a:cubicBezTo>
                    <a:pt x="573707" y="739177"/>
                    <a:pt x="739177" y="573707"/>
                    <a:pt x="739177" y="369588"/>
                  </a:cubicBezTo>
                  <a:cubicBezTo>
                    <a:pt x="739177" y="165470"/>
                    <a:pt x="573707" y="0"/>
                    <a:pt x="369588" y="0"/>
                  </a:cubicBezTo>
                  <a:close/>
                </a:path>
              </a:pathLst>
            </a:custGeom>
            <a:solidFill>
              <a:srgbClr val="FFFFFF"/>
            </a:solidFill>
          </p:spPr>
        </p:sp>
        <p:sp>
          <p:nvSpPr>
            <p:cNvPr name="TextBox 18" id="18"/>
            <p:cNvSpPr txBox="true"/>
            <p:nvPr/>
          </p:nvSpPr>
          <p:spPr>
            <a:xfrm>
              <a:off x="69298" y="40723"/>
              <a:ext cx="600581" cy="629156"/>
            </a:xfrm>
            <a:prstGeom prst="rect">
              <a:avLst/>
            </a:prstGeom>
          </p:spPr>
          <p:txBody>
            <a:bodyPr anchor="ctr" rtlCol="false" tIns="50800" lIns="50800" bIns="50800" rIns="50800"/>
            <a:lstStyle/>
            <a:p>
              <a:pPr algn="ctr">
                <a:lnSpc>
                  <a:spcPts val="2086"/>
                </a:lnSpc>
              </a:pPr>
            </a:p>
          </p:txBody>
        </p:sp>
      </p:grpSp>
      <p:grpSp>
        <p:nvGrpSpPr>
          <p:cNvPr name="Group 19" id="19"/>
          <p:cNvGrpSpPr/>
          <p:nvPr/>
        </p:nvGrpSpPr>
        <p:grpSpPr>
          <a:xfrm rot="0">
            <a:off x="1830289" y="3200543"/>
            <a:ext cx="2279194" cy="4491888"/>
            <a:chOff x="0" y="0"/>
            <a:chExt cx="379877" cy="748671"/>
          </a:xfrm>
        </p:grpSpPr>
        <p:sp>
          <p:nvSpPr>
            <p:cNvPr name="Freeform 20" id="20"/>
            <p:cNvSpPr/>
            <p:nvPr/>
          </p:nvSpPr>
          <p:spPr>
            <a:xfrm flipH="false" flipV="false" rot="0">
              <a:off x="0" y="0"/>
              <a:ext cx="379877" cy="733930"/>
            </a:xfrm>
            <a:custGeom>
              <a:avLst/>
              <a:gdLst/>
              <a:ahLst/>
              <a:cxnLst/>
              <a:rect r="r" b="b" t="t" l="l"/>
              <a:pathLst>
                <a:path h="733930" w="379877">
                  <a:moveTo>
                    <a:pt x="379877" y="74305"/>
                  </a:moveTo>
                  <a:lnTo>
                    <a:pt x="379877" y="560066"/>
                  </a:lnTo>
                  <a:cubicBezTo>
                    <a:pt x="379877" y="606173"/>
                    <a:pt x="355717" y="648909"/>
                    <a:pt x="316211" y="672683"/>
                  </a:cubicBezTo>
                  <a:lnTo>
                    <a:pt x="253604" y="710358"/>
                  </a:lnTo>
                  <a:cubicBezTo>
                    <a:pt x="214433" y="733930"/>
                    <a:pt x="165444" y="733930"/>
                    <a:pt x="126273" y="710358"/>
                  </a:cubicBezTo>
                  <a:lnTo>
                    <a:pt x="63666" y="672683"/>
                  </a:lnTo>
                  <a:cubicBezTo>
                    <a:pt x="24160" y="648909"/>
                    <a:pt x="0" y="606173"/>
                    <a:pt x="0" y="560066"/>
                  </a:cubicBezTo>
                  <a:lnTo>
                    <a:pt x="0" y="74305"/>
                  </a:lnTo>
                  <a:cubicBezTo>
                    <a:pt x="0" y="54598"/>
                    <a:pt x="7828" y="35698"/>
                    <a:pt x="21763" y="21763"/>
                  </a:cubicBezTo>
                  <a:cubicBezTo>
                    <a:pt x="35698" y="7828"/>
                    <a:pt x="54598" y="0"/>
                    <a:pt x="74305" y="0"/>
                  </a:cubicBezTo>
                  <a:lnTo>
                    <a:pt x="305573" y="0"/>
                  </a:lnTo>
                  <a:cubicBezTo>
                    <a:pt x="346610" y="0"/>
                    <a:pt x="379877" y="33267"/>
                    <a:pt x="379877" y="74305"/>
                  </a:cubicBezTo>
                  <a:close/>
                </a:path>
              </a:pathLst>
            </a:custGeom>
            <a:solidFill>
              <a:srgbClr val="000A1F">
                <a:alpha val="60000"/>
              </a:srgbClr>
            </a:solidFill>
            <a:ln cap="rnd">
              <a:noFill/>
              <a:prstDash val="solid"/>
              <a:round/>
            </a:ln>
          </p:spPr>
        </p:sp>
        <p:sp>
          <p:nvSpPr>
            <p:cNvPr name="TextBox 21" id="21"/>
            <p:cNvSpPr txBox="true"/>
            <p:nvPr/>
          </p:nvSpPr>
          <p:spPr>
            <a:xfrm>
              <a:off x="0" y="-38100"/>
              <a:ext cx="379877" cy="672471"/>
            </a:xfrm>
            <a:prstGeom prst="rect">
              <a:avLst/>
            </a:prstGeom>
          </p:spPr>
          <p:txBody>
            <a:bodyPr anchor="ctr" rtlCol="false" tIns="50800" lIns="50800" bIns="50800" rIns="50800"/>
            <a:lstStyle/>
            <a:p>
              <a:pPr algn="ctr" marL="0" indent="0" lvl="0">
                <a:lnSpc>
                  <a:spcPts val="1774"/>
                </a:lnSpc>
                <a:spcBef>
                  <a:spcPct val="0"/>
                </a:spcBef>
              </a:pPr>
            </a:p>
          </p:txBody>
        </p:sp>
      </p:grpSp>
      <p:sp>
        <p:nvSpPr>
          <p:cNvPr name="TextBox 22" id="22"/>
          <p:cNvSpPr txBox="true"/>
          <p:nvPr/>
        </p:nvSpPr>
        <p:spPr>
          <a:xfrm rot="0">
            <a:off x="2114291" y="8247127"/>
            <a:ext cx="1813117" cy="305740"/>
          </a:xfrm>
          <a:prstGeom prst="rect">
            <a:avLst/>
          </a:prstGeom>
        </p:spPr>
        <p:txBody>
          <a:bodyPr anchor="t" rtlCol="false" tIns="0" lIns="0" bIns="0" rIns="0">
            <a:spAutoFit/>
          </a:bodyPr>
          <a:lstStyle/>
          <a:p>
            <a:pPr algn="ctr" marL="0" indent="0" lvl="0">
              <a:lnSpc>
                <a:spcPts val="2569"/>
              </a:lnSpc>
            </a:pPr>
            <a:r>
              <a:rPr lang="en-US" b="true" sz="2007">
                <a:solidFill>
                  <a:srgbClr val="000A1F"/>
                </a:solidFill>
                <a:latin typeface="TT Interphases Bold"/>
                <a:ea typeface="TT Interphases Bold"/>
                <a:cs typeface="TT Interphases Bold"/>
                <a:sym typeface="TT Interphases Bold"/>
              </a:rPr>
              <a:t>Primero</a:t>
            </a:r>
          </a:p>
        </p:txBody>
      </p:sp>
      <p:sp>
        <p:nvSpPr>
          <p:cNvPr name="TextBox 23" id="23"/>
          <p:cNvSpPr txBox="true"/>
          <p:nvPr/>
        </p:nvSpPr>
        <p:spPr>
          <a:xfrm rot="0">
            <a:off x="5068349" y="8247127"/>
            <a:ext cx="1813117" cy="305740"/>
          </a:xfrm>
          <a:prstGeom prst="rect">
            <a:avLst/>
          </a:prstGeom>
        </p:spPr>
        <p:txBody>
          <a:bodyPr anchor="t" rtlCol="false" tIns="0" lIns="0" bIns="0" rIns="0">
            <a:spAutoFit/>
          </a:bodyPr>
          <a:lstStyle/>
          <a:p>
            <a:pPr algn="ctr" marL="0" indent="0" lvl="0">
              <a:lnSpc>
                <a:spcPts val="2569"/>
              </a:lnSpc>
              <a:spcBef>
                <a:spcPct val="0"/>
              </a:spcBef>
            </a:pPr>
            <a:r>
              <a:rPr lang="en-US" b="true" sz="2007" strike="noStrike" u="none">
                <a:solidFill>
                  <a:srgbClr val="000A1F"/>
                </a:solidFill>
                <a:latin typeface="TT Interphases Bold"/>
                <a:ea typeface="TT Interphases Bold"/>
                <a:cs typeface="TT Interphases Bold"/>
                <a:sym typeface="TT Interphases Bold"/>
              </a:rPr>
              <a:t>Segundo</a:t>
            </a:r>
          </a:p>
        </p:txBody>
      </p:sp>
      <p:sp>
        <p:nvSpPr>
          <p:cNvPr name="TextBox 24" id="24"/>
          <p:cNvSpPr txBox="true"/>
          <p:nvPr/>
        </p:nvSpPr>
        <p:spPr>
          <a:xfrm rot="0">
            <a:off x="8220319" y="8247127"/>
            <a:ext cx="1813117" cy="305740"/>
          </a:xfrm>
          <a:prstGeom prst="rect">
            <a:avLst/>
          </a:prstGeom>
        </p:spPr>
        <p:txBody>
          <a:bodyPr anchor="t" rtlCol="false" tIns="0" lIns="0" bIns="0" rIns="0">
            <a:spAutoFit/>
          </a:bodyPr>
          <a:lstStyle/>
          <a:p>
            <a:pPr algn="ctr" marL="0" indent="0" lvl="0">
              <a:lnSpc>
                <a:spcPts val="2569"/>
              </a:lnSpc>
              <a:spcBef>
                <a:spcPct val="0"/>
              </a:spcBef>
            </a:pPr>
            <a:r>
              <a:rPr lang="en-US" b="true" sz="2007" strike="noStrike" u="none">
                <a:solidFill>
                  <a:srgbClr val="000A1F"/>
                </a:solidFill>
                <a:latin typeface="TT Interphases Bold"/>
                <a:ea typeface="TT Interphases Bold"/>
                <a:cs typeface="TT Interphases Bold"/>
                <a:sym typeface="TT Interphases Bold"/>
              </a:rPr>
              <a:t>Tercero</a:t>
            </a:r>
          </a:p>
        </p:txBody>
      </p:sp>
      <p:sp>
        <p:nvSpPr>
          <p:cNvPr name="TextBox 25" id="25"/>
          <p:cNvSpPr txBox="true"/>
          <p:nvPr/>
        </p:nvSpPr>
        <p:spPr>
          <a:xfrm rot="0">
            <a:off x="11527026" y="8247127"/>
            <a:ext cx="1813117" cy="305740"/>
          </a:xfrm>
          <a:prstGeom prst="rect">
            <a:avLst/>
          </a:prstGeom>
        </p:spPr>
        <p:txBody>
          <a:bodyPr anchor="t" rtlCol="false" tIns="0" lIns="0" bIns="0" rIns="0">
            <a:spAutoFit/>
          </a:bodyPr>
          <a:lstStyle/>
          <a:p>
            <a:pPr algn="ctr" marL="0" indent="0" lvl="0">
              <a:lnSpc>
                <a:spcPts val="2569"/>
              </a:lnSpc>
              <a:spcBef>
                <a:spcPct val="0"/>
              </a:spcBef>
            </a:pPr>
            <a:r>
              <a:rPr lang="en-US" b="true" sz="2007" strike="noStrike" u="none">
                <a:solidFill>
                  <a:srgbClr val="000A1F"/>
                </a:solidFill>
                <a:latin typeface="TT Interphases Bold"/>
                <a:ea typeface="TT Interphases Bold"/>
                <a:cs typeface="TT Interphases Bold"/>
                <a:sym typeface="TT Interphases Bold"/>
              </a:rPr>
              <a:t>Cuarto</a:t>
            </a:r>
          </a:p>
        </p:txBody>
      </p:sp>
      <p:grpSp>
        <p:nvGrpSpPr>
          <p:cNvPr name="Group 26" id="26"/>
          <p:cNvGrpSpPr/>
          <p:nvPr/>
        </p:nvGrpSpPr>
        <p:grpSpPr>
          <a:xfrm rot="0">
            <a:off x="14070663" y="3864713"/>
            <a:ext cx="3067767" cy="3575720"/>
            <a:chOff x="0" y="0"/>
            <a:chExt cx="511310" cy="595971"/>
          </a:xfrm>
        </p:grpSpPr>
        <p:sp>
          <p:nvSpPr>
            <p:cNvPr name="Freeform 27" id="27"/>
            <p:cNvSpPr/>
            <p:nvPr/>
          </p:nvSpPr>
          <p:spPr>
            <a:xfrm flipH="false" flipV="false" rot="0">
              <a:off x="0" y="0"/>
              <a:ext cx="511310" cy="587777"/>
            </a:xfrm>
            <a:custGeom>
              <a:avLst/>
              <a:gdLst/>
              <a:ahLst/>
              <a:cxnLst/>
              <a:rect r="r" b="b" t="t" l="l"/>
              <a:pathLst>
                <a:path h="587777" w="511310">
                  <a:moveTo>
                    <a:pt x="511310" y="55204"/>
                  </a:moveTo>
                  <a:lnTo>
                    <a:pt x="511310" y="426467"/>
                  </a:lnTo>
                  <a:cubicBezTo>
                    <a:pt x="511310" y="460050"/>
                    <a:pt x="491571" y="490496"/>
                    <a:pt x="460913" y="504203"/>
                  </a:cubicBezTo>
                  <a:lnTo>
                    <a:pt x="306052" y="573439"/>
                  </a:lnTo>
                  <a:cubicBezTo>
                    <a:pt x="273983" y="587777"/>
                    <a:pt x="237326" y="587777"/>
                    <a:pt x="205258" y="573439"/>
                  </a:cubicBezTo>
                  <a:lnTo>
                    <a:pt x="50397" y="504203"/>
                  </a:lnTo>
                  <a:cubicBezTo>
                    <a:pt x="19739" y="490496"/>
                    <a:pt x="0" y="460050"/>
                    <a:pt x="0" y="426467"/>
                  </a:cubicBezTo>
                  <a:lnTo>
                    <a:pt x="0" y="55204"/>
                  </a:lnTo>
                  <a:cubicBezTo>
                    <a:pt x="0" y="40563"/>
                    <a:pt x="5816" y="26522"/>
                    <a:pt x="16169" y="16169"/>
                  </a:cubicBezTo>
                  <a:cubicBezTo>
                    <a:pt x="26522" y="5816"/>
                    <a:pt x="40563" y="0"/>
                    <a:pt x="55204" y="0"/>
                  </a:cubicBezTo>
                  <a:lnTo>
                    <a:pt x="456105" y="0"/>
                  </a:lnTo>
                  <a:cubicBezTo>
                    <a:pt x="470746" y="0"/>
                    <a:pt x="484788" y="5816"/>
                    <a:pt x="495141" y="16169"/>
                  </a:cubicBezTo>
                  <a:cubicBezTo>
                    <a:pt x="505494" y="26522"/>
                    <a:pt x="511310" y="40563"/>
                    <a:pt x="511310" y="55204"/>
                  </a:cubicBezTo>
                  <a:close/>
                </a:path>
              </a:pathLst>
            </a:custGeom>
            <a:solidFill>
              <a:srgbClr val="000A1F">
                <a:alpha val="60000"/>
              </a:srgbClr>
            </a:solidFill>
            <a:ln cap="rnd">
              <a:noFill/>
              <a:prstDash val="solid"/>
              <a:round/>
            </a:ln>
          </p:spPr>
        </p:sp>
        <p:sp>
          <p:nvSpPr>
            <p:cNvPr name="TextBox 28" id="28"/>
            <p:cNvSpPr txBox="true"/>
            <p:nvPr/>
          </p:nvSpPr>
          <p:spPr>
            <a:xfrm>
              <a:off x="0" y="-38100"/>
              <a:ext cx="511310" cy="519771"/>
            </a:xfrm>
            <a:prstGeom prst="rect">
              <a:avLst/>
            </a:prstGeom>
          </p:spPr>
          <p:txBody>
            <a:bodyPr anchor="ctr" rtlCol="false" tIns="50800" lIns="50800" bIns="50800" rIns="50800"/>
            <a:lstStyle/>
            <a:p>
              <a:pPr algn="ctr" marL="0" indent="0" lvl="0">
                <a:lnSpc>
                  <a:spcPts val="1774"/>
                </a:lnSpc>
                <a:spcBef>
                  <a:spcPct val="0"/>
                </a:spcBef>
              </a:pPr>
            </a:p>
          </p:txBody>
        </p:sp>
      </p:grpSp>
      <p:sp>
        <p:nvSpPr>
          <p:cNvPr name="TextBox 29" id="29"/>
          <p:cNvSpPr txBox="true"/>
          <p:nvPr/>
        </p:nvSpPr>
        <p:spPr>
          <a:xfrm rot="0">
            <a:off x="14721268" y="8247127"/>
            <a:ext cx="1813117" cy="305740"/>
          </a:xfrm>
          <a:prstGeom prst="rect">
            <a:avLst/>
          </a:prstGeom>
        </p:spPr>
        <p:txBody>
          <a:bodyPr anchor="t" rtlCol="false" tIns="0" lIns="0" bIns="0" rIns="0">
            <a:spAutoFit/>
          </a:bodyPr>
          <a:lstStyle/>
          <a:p>
            <a:pPr algn="ctr" marL="0" indent="0" lvl="0">
              <a:lnSpc>
                <a:spcPts val="2569"/>
              </a:lnSpc>
              <a:spcBef>
                <a:spcPct val="0"/>
              </a:spcBef>
            </a:pPr>
            <a:r>
              <a:rPr lang="en-US" b="true" sz="2007" strike="noStrike" u="none">
                <a:solidFill>
                  <a:srgbClr val="000A1F"/>
                </a:solidFill>
                <a:latin typeface="TT Interphases Bold"/>
                <a:ea typeface="TT Interphases Bold"/>
                <a:cs typeface="TT Interphases Bold"/>
                <a:sym typeface="TT Interphases Bold"/>
              </a:rPr>
              <a:t>Quinto</a:t>
            </a:r>
          </a:p>
        </p:txBody>
      </p:sp>
      <p:sp>
        <p:nvSpPr>
          <p:cNvPr name="TextBox 30" id="30"/>
          <p:cNvSpPr txBox="true"/>
          <p:nvPr/>
        </p:nvSpPr>
        <p:spPr>
          <a:xfrm rot="0">
            <a:off x="2013034" y="3331633"/>
            <a:ext cx="1790700" cy="4027424"/>
          </a:xfrm>
          <a:prstGeom prst="rect">
            <a:avLst/>
          </a:prstGeom>
        </p:spPr>
        <p:txBody>
          <a:bodyPr anchor="t" rtlCol="false" tIns="0" lIns="0" bIns="0" rIns="0">
            <a:spAutoFit/>
          </a:bodyPr>
          <a:lstStyle/>
          <a:p>
            <a:pPr algn="ctr">
              <a:lnSpc>
                <a:spcPts val="2322"/>
              </a:lnSpc>
            </a:pPr>
            <a:r>
              <a:rPr lang="en-US" b="true" sz="2299" spc="-248">
                <a:solidFill>
                  <a:srgbClr val="FFFFFF"/>
                </a:solidFill>
                <a:latin typeface="TT Interphases Bold"/>
                <a:ea typeface="TT Interphases Bold"/>
                <a:cs typeface="TT Interphases Bold"/>
                <a:sym typeface="TT Interphases Bold"/>
              </a:rPr>
              <a:t>I</a:t>
            </a:r>
          </a:p>
          <a:p>
            <a:pPr algn="ctr">
              <a:lnSpc>
                <a:spcPts val="2322"/>
              </a:lnSpc>
            </a:pPr>
            <a:r>
              <a:rPr lang="en-US" b="true" sz="2299" spc="-248">
                <a:solidFill>
                  <a:srgbClr val="FFFFFF"/>
                </a:solidFill>
                <a:latin typeface="TT Interphases Bold"/>
                <a:ea typeface="TT Interphases Bold"/>
                <a:cs typeface="TT Interphases Bold"/>
                <a:sym typeface="TT Interphases Bold"/>
              </a:rPr>
              <a:t>N</a:t>
            </a:r>
          </a:p>
          <a:p>
            <a:pPr algn="ctr">
              <a:lnSpc>
                <a:spcPts val="2322"/>
              </a:lnSpc>
            </a:pPr>
            <a:r>
              <a:rPr lang="en-US" b="true" sz="2299" spc="-248">
                <a:solidFill>
                  <a:srgbClr val="FFFFFF"/>
                </a:solidFill>
                <a:latin typeface="TT Interphases Bold"/>
                <a:ea typeface="TT Interphases Bold"/>
                <a:cs typeface="TT Interphases Bold"/>
                <a:sym typeface="TT Interphases Bold"/>
              </a:rPr>
              <a:t>I</a:t>
            </a:r>
          </a:p>
          <a:p>
            <a:pPr algn="ctr">
              <a:lnSpc>
                <a:spcPts val="2322"/>
              </a:lnSpc>
            </a:pPr>
            <a:r>
              <a:rPr lang="en-US" b="true" sz="2299" spc="-248">
                <a:solidFill>
                  <a:srgbClr val="FFFFFF"/>
                </a:solidFill>
                <a:latin typeface="TT Interphases Bold"/>
                <a:ea typeface="TT Interphases Bold"/>
                <a:cs typeface="TT Interphases Bold"/>
                <a:sym typeface="TT Interphases Bold"/>
              </a:rPr>
              <a:t>C</a:t>
            </a:r>
          </a:p>
          <a:p>
            <a:pPr algn="ctr">
              <a:lnSpc>
                <a:spcPts val="2322"/>
              </a:lnSpc>
            </a:pPr>
            <a:r>
              <a:rPr lang="en-US" b="true" sz="2299" spc="-248">
                <a:solidFill>
                  <a:srgbClr val="FFFFFF"/>
                </a:solidFill>
                <a:latin typeface="TT Interphases Bold"/>
                <a:ea typeface="TT Interphases Bold"/>
                <a:cs typeface="TT Interphases Bold"/>
                <a:sym typeface="TT Interphases Bold"/>
              </a:rPr>
              <a:t>I</a:t>
            </a:r>
          </a:p>
          <a:p>
            <a:pPr algn="ctr">
              <a:lnSpc>
                <a:spcPts val="2322"/>
              </a:lnSpc>
            </a:pPr>
            <a:r>
              <a:rPr lang="en-US" b="true" sz="2299" spc="-248">
                <a:solidFill>
                  <a:srgbClr val="FFFFFF"/>
                </a:solidFill>
                <a:latin typeface="TT Interphases Bold"/>
                <a:ea typeface="TT Interphases Bold"/>
                <a:cs typeface="TT Interphases Bold"/>
                <a:sym typeface="TT Interphases Bold"/>
              </a:rPr>
              <a:t>A</a:t>
            </a:r>
          </a:p>
          <a:p>
            <a:pPr algn="ctr">
              <a:lnSpc>
                <a:spcPts val="2322"/>
              </a:lnSpc>
            </a:pPr>
            <a:r>
              <a:rPr lang="en-US" b="true" sz="2299" spc="-248">
                <a:solidFill>
                  <a:srgbClr val="FFFFFF"/>
                </a:solidFill>
                <a:latin typeface="TT Interphases Bold"/>
                <a:ea typeface="TT Interphases Bold"/>
                <a:cs typeface="TT Interphases Bold"/>
                <a:sym typeface="TT Interphases Bold"/>
              </a:rPr>
              <a:t>L</a:t>
            </a:r>
          </a:p>
          <a:p>
            <a:pPr algn="ctr">
              <a:lnSpc>
                <a:spcPts val="2322"/>
              </a:lnSpc>
            </a:pPr>
            <a:r>
              <a:rPr lang="en-US" b="true" sz="2299" spc="-248">
                <a:solidFill>
                  <a:srgbClr val="FFFFFF"/>
                </a:solidFill>
                <a:latin typeface="TT Interphases Bold"/>
                <a:ea typeface="TT Interphases Bold"/>
                <a:cs typeface="TT Interphases Bold"/>
                <a:sym typeface="TT Interphases Bold"/>
              </a:rPr>
              <a:t>I</a:t>
            </a:r>
          </a:p>
          <a:p>
            <a:pPr algn="ctr">
              <a:lnSpc>
                <a:spcPts val="2322"/>
              </a:lnSpc>
            </a:pPr>
            <a:r>
              <a:rPr lang="en-US" b="true" sz="2299" spc="-248">
                <a:solidFill>
                  <a:srgbClr val="FFFFFF"/>
                </a:solidFill>
                <a:latin typeface="TT Interphases Bold"/>
                <a:ea typeface="TT Interphases Bold"/>
                <a:cs typeface="TT Interphases Bold"/>
                <a:sym typeface="TT Interphases Bold"/>
              </a:rPr>
              <a:t>Z</a:t>
            </a:r>
          </a:p>
          <a:p>
            <a:pPr algn="ctr">
              <a:lnSpc>
                <a:spcPts val="2322"/>
              </a:lnSpc>
            </a:pPr>
            <a:r>
              <a:rPr lang="en-US" b="true" sz="2299" spc="-248">
                <a:solidFill>
                  <a:srgbClr val="FFFFFF"/>
                </a:solidFill>
                <a:latin typeface="TT Interphases Bold"/>
                <a:ea typeface="TT Interphases Bold"/>
                <a:cs typeface="TT Interphases Bold"/>
                <a:sym typeface="TT Interphases Bold"/>
              </a:rPr>
              <a:t>A</a:t>
            </a:r>
          </a:p>
          <a:p>
            <a:pPr algn="ctr">
              <a:lnSpc>
                <a:spcPts val="2322"/>
              </a:lnSpc>
            </a:pPr>
            <a:r>
              <a:rPr lang="en-US" b="true" sz="2299" spc="-248">
                <a:solidFill>
                  <a:srgbClr val="FFFFFF"/>
                </a:solidFill>
                <a:latin typeface="TT Interphases Bold"/>
                <a:ea typeface="TT Interphases Bold"/>
                <a:cs typeface="TT Interphases Bold"/>
                <a:sym typeface="TT Interphases Bold"/>
              </a:rPr>
              <a:t>C</a:t>
            </a:r>
          </a:p>
          <a:p>
            <a:pPr algn="ctr">
              <a:lnSpc>
                <a:spcPts val="2322"/>
              </a:lnSpc>
            </a:pPr>
            <a:r>
              <a:rPr lang="en-US" b="true" sz="2299" spc="-248">
                <a:solidFill>
                  <a:srgbClr val="FFFFFF"/>
                </a:solidFill>
                <a:latin typeface="TT Interphases Bold"/>
                <a:ea typeface="TT Interphases Bold"/>
                <a:cs typeface="TT Interphases Bold"/>
                <a:sym typeface="TT Interphases Bold"/>
              </a:rPr>
              <a:t>I</a:t>
            </a:r>
          </a:p>
          <a:p>
            <a:pPr algn="ctr">
              <a:lnSpc>
                <a:spcPts val="2322"/>
              </a:lnSpc>
            </a:pPr>
            <a:r>
              <a:rPr lang="en-US" b="true" sz="2299" spc="-248">
                <a:solidFill>
                  <a:srgbClr val="FFFFFF"/>
                </a:solidFill>
                <a:latin typeface="TT Interphases Bold"/>
                <a:ea typeface="TT Interphases Bold"/>
                <a:cs typeface="TT Interphases Bold"/>
                <a:sym typeface="TT Interphases Bold"/>
              </a:rPr>
              <a:t>Ó</a:t>
            </a:r>
          </a:p>
          <a:p>
            <a:pPr algn="ctr" marL="0" indent="0" lvl="0">
              <a:lnSpc>
                <a:spcPts val="2322"/>
              </a:lnSpc>
            </a:pPr>
            <a:r>
              <a:rPr lang="en-US" b="true" sz="2299" spc="-248">
                <a:solidFill>
                  <a:srgbClr val="FFFFFF"/>
                </a:solidFill>
                <a:latin typeface="TT Interphases Bold"/>
                <a:ea typeface="TT Interphases Bold"/>
                <a:cs typeface="TT Interphases Bold"/>
                <a:sym typeface="TT Interphases Bold"/>
              </a:rPr>
              <a:t>N</a:t>
            </a:r>
          </a:p>
        </p:txBody>
      </p:sp>
      <p:sp>
        <p:nvSpPr>
          <p:cNvPr name="TextBox 31" id="31"/>
          <p:cNvSpPr txBox="true"/>
          <p:nvPr/>
        </p:nvSpPr>
        <p:spPr>
          <a:xfrm rot="0">
            <a:off x="14183129" y="4629433"/>
            <a:ext cx="3067767" cy="1567434"/>
          </a:xfrm>
          <a:prstGeom prst="rect">
            <a:avLst/>
          </a:prstGeom>
        </p:spPr>
        <p:txBody>
          <a:bodyPr anchor="t" rtlCol="false" tIns="0" lIns="0" bIns="0" rIns="0">
            <a:spAutoFit/>
          </a:bodyPr>
          <a:lstStyle/>
          <a:p>
            <a:pPr algn="ctr">
              <a:lnSpc>
                <a:spcPts val="4263"/>
              </a:lnSpc>
            </a:pPr>
            <a:r>
              <a:rPr lang="en-US" sz="2900" b="true">
                <a:solidFill>
                  <a:srgbClr val="FFFFFF"/>
                </a:solidFill>
                <a:latin typeface="TT Interphases Bold"/>
                <a:ea typeface="TT Interphases Bold"/>
                <a:cs typeface="TT Interphases Bold"/>
                <a:sym typeface="TT Interphases Bold"/>
              </a:rPr>
              <a:t>DESACTIVACIÓN </a:t>
            </a:r>
          </a:p>
          <a:p>
            <a:pPr algn="ctr">
              <a:lnSpc>
                <a:spcPts val="4263"/>
              </a:lnSpc>
            </a:pPr>
            <a:r>
              <a:rPr lang="en-US" sz="2900" b="true">
                <a:solidFill>
                  <a:srgbClr val="FFFFFF"/>
                </a:solidFill>
                <a:latin typeface="TT Interphases Bold"/>
                <a:ea typeface="TT Interphases Bold"/>
                <a:cs typeface="TT Interphases Bold"/>
                <a:sym typeface="TT Interphases Bold"/>
              </a:rPr>
              <a:t>DEL </a:t>
            </a:r>
          </a:p>
          <a:p>
            <a:pPr algn="ctr" marL="0" indent="0" lvl="0">
              <a:lnSpc>
                <a:spcPts val="4263"/>
              </a:lnSpc>
            </a:pPr>
            <a:r>
              <a:rPr lang="en-US" b="true" sz="2900">
                <a:solidFill>
                  <a:srgbClr val="FFFFFF"/>
                </a:solidFill>
                <a:latin typeface="TT Interphases Bold"/>
                <a:ea typeface="TT Interphases Bold"/>
                <a:cs typeface="TT Interphases Bold"/>
                <a:sym typeface="TT Interphases Bold"/>
              </a:rPr>
              <a:t>SISTEMA</a:t>
            </a:r>
          </a:p>
        </p:txBody>
      </p:sp>
      <p:grpSp>
        <p:nvGrpSpPr>
          <p:cNvPr name="Group 32" id="32"/>
          <p:cNvGrpSpPr/>
          <p:nvPr/>
        </p:nvGrpSpPr>
        <p:grpSpPr>
          <a:xfrm rot="5400000">
            <a:off x="6723527" y="-5730853"/>
            <a:ext cx="4840946" cy="12696162"/>
            <a:chOff x="0" y="0"/>
            <a:chExt cx="1274982" cy="3343845"/>
          </a:xfrm>
        </p:grpSpPr>
        <p:sp>
          <p:nvSpPr>
            <p:cNvPr name="Freeform 33" id="33"/>
            <p:cNvSpPr/>
            <p:nvPr/>
          </p:nvSpPr>
          <p:spPr>
            <a:xfrm flipH="false" flipV="false" rot="0">
              <a:off x="0" y="0"/>
              <a:ext cx="1274982" cy="3343845"/>
            </a:xfrm>
            <a:custGeom>
              <a:avLst/>
              <a:gdLst/>
              <a:ahLst/>
              <a:cxnLst/>
              <a:rect r="r" b="b" t="t" l="l"/>
              <a:pathLst>
                <a:path h="3343845" w="1274982">
                  <a:moveTo>
                    <a:pt x="44779" y="0"/>
                  </a:moveTo>
                  <a:lnTo>
                    <a:pt x="1230203" y="0"/>
                  </a:lnTo>
                  <a:cubicBezTo>
                    <a:pt x="1242079" y="0"/>
                    <a:pt x="1253469" y="4718"/>
                    <a:pt x="1261866" y="13116"/>
                  </a:cubicBezTo>
                  <a:cubicBezTo>
                    <a:pt x="1270264" y="21513"/>
                    <a:pt x="1274982" y="32903"/>
                    <a:pt x="1274982" y="44779"/>
                  </a:cubicBezTo>
                  <a:lnTo>
                    <a:pt x="1274982" y="3299066"/>
                  </a:lnTo>
                  <a:cubicBezTo>
                    <a:pt x="1274982" y="3310942"/>
                    <a:pt x="1270264" y="3322332"/>
                    <a:pt x="1261866" y="3330730"/>
                  </a:cubicBezTo>
                  <a:cubicBezTo>
                    <a:pt x="1253469" y="3339127"/>
                    <a:pt x="1242079" y="3343845"/>
                    <a:pt x="1230203" y="3343845"/>
                  </a:cubicBezTo>
                  <a:lnTo>
                    <a:pt x="44779" y="3343845"/>
                  </a:lnTo>
                  <a:cubicBezTo>
                    <a:pt x="20048" y="3343845"/>
                    <a:pt x="0" y="3323797"/>
                    <a:pt x="0" y="3299066"/>
                  </a:cubicBezTo>
                  <a:lnTo>
                    <a:pt x="0" y="44779"/>
                  </a:lnTo>
                  <a:cubicBezTo>
                    <a:pt x="0" y="32903"/>
                    <a:pt x="4718" y="21513"/>
                    <a:pt x="13116" y="13116"/>
                  </a:cubicBezTo>
                  <a:cubicBezTo>
                    <a:pt x="21513" y="4718"/>
                    <a:pt x="32903" y="0"/>
                    <a:pt x="44779" y="0"/>
                  </a:cubicBezTo>
                  <a:close/>
                </a:path>
              </a:pathLst>
            </a:custGeom>
            <a:solidFill>
              <a:srgbClr val="000A1F">
                <a:alpha val="60000"/>
              </a:srgbClr>
            </a:solidFill>
          </p:spPr>
        </p:sp>
        <p:sp>
          <p:nvSpPr>
            <p:cNvPr name="TextBox 34" id="34"/>
            <p:cNvSpPr txBox="true"/>
            <p:nvPr/>
          </p:nvSpPr>
          <p:spPr>
            <a:xfrm>
              <a:off x="0" y="-38100"/>
              <a:ext cx="1274982" cy="3381945"/>
            </a:xfrm>
            <a:prstGeom prst="rect">
              <a:avLst/>
            </a:prstGeom>
          </p:spPr>
          <p:txBody>
            <a:bodyPr anchor="ctr" rtlCol="false" tIns="50800" lIns="50800" bIns="50800" rIns="50800"/>
            <a:lstStyle/>
            <a:p>
              <a:pPr algn="ctr">
                <a:lnSpc>
                  <a:spcPts val="1774"/>
                </a:lnSpc>
              </a:pPr>
            </a:p>
          </p:txBody>
        </p:sp>
      </p:grpSp>
      <p:sp>
        <p:nvSpPr>
          <p:cNvPr name="TextBox 35" id="35"/>
          <p:cNvSpPr txBox="true"/>
          <p:nvPr/>
        </p:nvSpPr>
        <p:spPr>
          <a:xfrm rot="0">
            <a:off x="2795919" y="432331"/>
            <a:ext cx="12696162" cy="2390156"/>
          </a:xfrm>
          <a:prstGeom prst="rect">
            <a:avLst/>
          </a:prstGeom>
        </p:spPr>
        <p:txBody>
          <a:bodyPr anchor="t" rtlCol="false" tIns="0" lIns="0" bIns="0" rIns="0">
            <a:spAutoFit/>
          </a:bodyPr>
          <a:lstStyle/>
          <a:p>
            <a:pPr algn="ctr" marL="0" indent="0" lvl="0">
              <a:lnSpc>
                <a:spcPts val="9451"/>
              </a:lnSpc>
              <a:spcBef>
                <a:spcPct val="0"/>
              </a:spcBef>
            </a:pPr>
            <a:r>
              <a:rPr lang="en-US" b="true" sz="7621" spc="144">
                <a:solidFill>
                  <a:srgbClr val="FFFFFF"/>
                </a:solidFill>
                <a:latin typeface="Muli Heavy"/>
                <a:ea typeface="Muli Heavy"/>
                <a:cs typeface="Muli Heavy"/>
                <a:sym typeface="Muli Heavy"/>
              </a:rPr>
              <a:t>FUNCIONAMIENTO GENERAL DEL SISTEMA</a:t>
            </a:r>
          </a:p>
        </p:txBody>
      </p:sp>
      <p:grpSp>
        <p:nvGrpSpPr>
          <p:cNvPr name="Group 36" id="36"/>
          <p:cNvGrpSpPr/>
          <p:nvPr/>
        </p:nvGrpSpPr>
        <p:grpSpPr>
          <a:xfrm rot="0">
            <a:off x="10787235" y="3864713"/>
            <a:ext cx="3067767" cy="3575720"/>
            <a:chOff x="0" y="0"/>
            <a:chExt cx="511310" cy="595971"/>
          </a:xfrm>
        </p:grpSpPr>
        <p:sp>
          <p:nvSpPr>
            <p:cNvPr name="Freeform 37" id="37"/>
            <p:cNvSpPr/>
            <p:nvPr/>
          </p:nvSpPr>
          <p:spPr>
            <a:xfrm flipH="false" flipV="false" rot="0">
              <a:off x="0" y="0"/>
              <a:ext cx="511310" cy="587777"/>
            </a:xfrm>
            <a:custGeom>
              <a:avLst/>
              <a:gdLst/>
              <a:ahLst/>
              <a:cxnLst/>
              <a:rect r="r" b="b" t="t" l="l"/>
              <a:pathLst>
                <a:path h="587777" w="511310">
                  <a:moveTo>
                    <a:pt x="511310" y="55204"/>
                  </a:moveTo>
                  <a:lnTo>
                    <a:pt x="511310" y="426467"/>
                  </a:lnTo>
                  <a:cubicBezTo>
                    <a:pt x="511310" y="460050"/>
                    <a:pt x="491571" y="490496"/>
                    <a:pt x="460913" y="504203"/>
                  </a:cubicBezTo>
                  <a:lnTo>
                    <a:pt x="306052" y="573439"/>
                  </a:lnTo>
                  <a:cubicBezTo>
                    <a:pt x="273983" y="587777"/>
                    <a:pt x="237326" y="587777"/>
                    <a:pt x="205258" y="573439"/>
                  </a:cubicBezTo>
                  <a:lnTo>
                    <a:pt x="50397" y="504203"/>
                  </a:lnTo>
                  <a:cubicBezTo>
                    <a:pt x="19739" y="490496"/>
                    <a:pt x="0" y="460050"/>
                    <a:pt x="0" y="426467"/>
                  </a:cubicBezTo>
                  <a:lnTo>
                    <a:pt x="0" y="55204"/>
                  </a:lnTo>
                  <a:cubicBezTo>
                    <a:pt x="0" y="40563"/>
                    <a:pt x="5816" y="26522"/>
                    <a:pt x="16169" y="16169"/>
                  </a:cubicBezTo>
                  <a:cubicBezTo>
                    <a:pt x="26522" y="5816"/>
                    <a:pt x="40563" y="0"/>
                    <a:pt x="55204" y="0"/>
                  </a:cubicBezTo>
                  <a:lnTo>
                    <a:pt x="456105" y="0"/>
                  </a:lnTo>
                  <a:cubicBezTo>
                    <a:pt x="470746" y="0"/>
                    <a:pt x="484788" y="5816"/>
                    <a:pt x="495141" y="16169"/>
                  </a:cubicBezTo>
                  <a:cubicBezTo>
                    <a:pt x="505494" y="26522"/>
                    <a:pt x="511310" y="40563"/>
                    <a:pt x="511310" y="55204"/>
                  </a:cubicBezTo>
                  <a:close/>
                </a:path>
              </a:pathLst>
            </a:custGeom>
            <a:solidFill>
              <a:srgbClr val="000A1F">
                <a:alpha val="60000"/>
              </a:srgbClr>
            </a:solidFill>
            <a:ln cap="rnd">
              <a:noFill/>
              <a:prstDash val="solid"/>
              <a:round/>
            </a:ln>
          </p:spPr>
        </p:sp>
        <p:sp>
          <p:nvSpPr>
            <p:cNvPr name="TextBox 38" id="38"/>
            <p:cNvSpPr txBox="true"/>
            <p:nvPr/>
          </p:nvSpPr>
          <p:spPr>
            <a:xfrm>
              <a:off x="0" y="-38100"/>
              <a:ext cx="511310" cy="519771"/>
            </a:xfrm>
            <a:prstGeom prst="rect">
              <a:avLst/>
            </a:prstGeom>
          </p:spPr>
          <p:txBody>
            <a:bodyPr anchor="ctr" rtlCol="false" tIns="50800" lIns="50800" bIns="50800" rIns="50800"/>
            <a:lstStyle/>
            <a:p>
              <a:pPr algn="ctr" marL="0" indent="0" lvl="0">
                <a:lnSpc>
                  <a:spcPts val="1774"/>
                </a:lnSpc>
                <a:spcBef>
                  <a:spcPct val="0"/>
                </a:spcBef>
              </a:pPr>
            </a:p>
          </p:txBody>
        </p:sp>
      </p:grpSp>
      <p:grpSp>
        <p:nvGrpSpPr>
          <p:cNvPr name="Group 39" id="39"/>
          <p:cNvGrpSpPr/>
          <p:nvPr/>
        </p:nvGrpSpPr>
        <p:grpSpPr>
          <a:xfrm rot="0">
            <a:off x="7558251" y="3856389"/>
            <a:ext cx="3067767" cy="3575720"/>
            <a:chOff x="0" y="0"/>
            <a:chExt cx="511310" cy="595971"/>
          </a:xfrm>
        </p:grpSpPr>
        <p:sp>
          <p:nvSpPr>
            <p:cNvPr name="Freeform 40" id="40"/>
            <p:cNvSpPr/>
            <p:nvPr/>
          </p:nvSpPr>
          <p:spPr>
            <a:xfrm flipH="false" flipV="false" rot="0">
              <a:off x="0" y="0"/>
              <a:ext cx="511310" cy="587777"/>
            </a:xfrm>
            <a:custGeom>
              <a:avLst/>
              <a:gdLst/>
              <a:ahLst/>
              <a:cxnLst/>
              <a:rect r="r" b="b" t="t" l="l"/>
              <a:pathLst>
                <a:path h="587777" w="511310">
                  <a:moveTo>
                    <a:pt x="511310" y="55204"/>
                  </a:moveTo>
                  <a:lnTo>
                    <a:pt x="511310" y="426467"/>
                  </a:lnTo>
                  <a:cubicBezTo>
                    <a:pt x="511310" y="460050"/>
                    <a:pt x="491571" y="490496"/>
                    <a:pt x="460913" y="504203"/>
                  </a:cubicBezTo>
                  <a:lnTo>
                    <a:pt x="306052" y="573439"/>
                  </a:lnTo>
                  <a:cubicBezTo>
                    <a:pt x="273983" y="587777"/>
                    <a:pt x="237326" y="587777"/>
                    <a:pt x="205258" y="573439"/>
                  </a:cubicBezTo>
                  <a:lnTo>
                    <a:pt x="50397" y="504203"/>
                  </a:lnTo>
                  <a:cubicBezTo>
                    <a:pt x="19739" y="490496"/>
                    <a:pt x="0" y="460050"/>
                    <a:pt x="0" y="426467"/>
                  </a:cubicBezTo>
                  <a:lnTo>
                    <a:pt x="0" y="55204"/>
                  </a:lnTo>
                  <a:cubicBezTo>
                    <a:pt x="0" y="40563"/>
                    <a:pt x="5816" y="26522"/>
                    <a:pt x="16169" y="16169"/>
                  </a:cubicBezTo>
                  <a:cubicBezTo>
                    <a:pt x="26522" y="5816"/>
                    <a:pt x="40563" y="0"/>
                    <a:pt x="55204" y="0"/>
                  </a:cubicBezTo>
                  <a:lnTo>
                    <a:pt x="456105" y="0"/>
                  </a:lnTo>
                  <a:cubicBezTo>
                    <a:pt x="470746" y="0"/>
                    <a:pt x="484788" y="5816"/>
                    <a:pt x="495141" y="16169"/>
                  </a:cubicBezTo>
                  <a:cubicBezTo>
                    <a:pt x="505494" y="26522"/>
                    <a:pt x="511310" y="40563"/>
                    <a:pt x="511310" y="55204"/>
                  </a:cubicBezTo>
                  <a:close/>
                </a:path>
              </a:pathLst>
            </a:custGeom>
            <a:solidFill>
              <a:srgbClr val="000A1F">
                <a:alpha val="60000"/>
              </a:srgbClr>
            </a:solidFill>
            <a:ln cap="rnd">
              <a:noFill/>
              <a:prstDash val="solid"/>
              <a:round/>
            </a:ln>
          </p:spPr>
        </p:sp>
        <p:sp>
          <p:nvSpPr>
            <p:cNvPr name="TextBox 41" id="41"/>
            <p:cNvSpPr txBox="true"/>
            <p:nvPr/>
          </p:nvSpPr>
          <p:spPr>
            <a:xfrm>
              <a:off x="0" y="-38100"/>
              <a:ext cx="511310" cy="519771"/>
            </a:xfrm>
            <a:prstGeom prst="rect">
              <a:avLst/>
            </a:prstGeom>
          </p:spPr>
          <p:txBody>
            <a:bodyPr anchor="ctr" rtlCol="false" tIns="50800" lIns="50800" bIns="50800" rIns="50800"/>
            <a:lstStyle/>
            <a:p>
              <a:pPr algn="ctr" marL="0" indent="0" lvl="0">
                <a:lnSpc>
                  <a:spcPts val="1774"/>
                </a:lnSpc>
                <a:spcBef>
                  <a:spcPct val="0"/>
                </a:spcBef>
              </a:pPr>
            </a:p>
          </p:txBody>
        </p:sp>
      </p:grpSp>
      <p:grpSp>
        <p:nvGrpSpPr>
          <p:cNvPr name="Group 42" id="42"/>
          <p:cNvGrpSpPr/>
          <p:nvPr/>
        </p:nvGrpSpPr>
        <p:grpSpPr>
          <a:xfrm rot="0">
            <a:off x="4328559" y="3864713"/>
            <a:ext cx="3067767" cy="3575720"/>
            <a:chOff x="0" y="0"/>
            <a:chExt cx="511310" cy="595971"/>
          </a:xfrm>
        </p:grpSpPr>
        <p:sp>
          <p:nvSpPr>
            <p:cNvPr name="Freeform 43" id="43"/>
            <p:cNvSpPr/>
            <p:nvPr/>
          </p:nvSpPr>
          <p:spPr>
            <a:xfrm flipH="false" flipV="false" rot="0">
              <a:off x="0" y="0"/>
              <a:ext cx="511310" cy="587777"/>
            </a:xfrm>
            <a:custGeom>
              <a:avLst/>
              <a:gdLst/>
              <a:ahLst/>
              <a:cxnLst/>
              <a:rect r="r" b="b" t="t" l="l"/>
              <a:pathLst>
                <a:path h="587777" w="511310">
                  <a:moveTo>
                    <a:pt x="511310" y="55204"/>
                  </a:moveTo>
                  <a:lnTo>
                    <a:pt x="511310" y="426467"/>
                  </a:lnTo>
                  <a:cubicBezTo>
                    <a:pt x="511310" y="460050"/>
                    <a:pt x="491571" y="490496"/>
                    <a:pt x="460913" y="504203"/>
                  </a:cubicBezTo>
                  <a:lnTo>
                    <a:pt x="306052" y="573439"/>
                  </a:lnTo>
                  <a:cubicBezTo>
                    <a:pt x="273983" y="587777"/>
                    <a:pt x="237326" y="587777"/>
                    <a:pt x="205258" y="573439"/>
                  </a:cubicBezTo>
                  <a:lnTo>
                    <a:pt x="50397" y="504203"/>
                  </a:lnTo>
                  <a:cubicBezTo>
                    <a:pt x="19739" y="490496"/>
                    <a:pt x="0" y="460050"/>
                    <a:pt x="0" y="426467"/>
                  </a:cubicBezTo>
                  <a:lnTo>
                    <a:pt x="0" y="55204"/>
                  </a:lnTo>
                  <a:cubicBezTo>
                    <a:pt x="0" y="40563"/>
                    <a:pt x="5816" y="26522"/>
                    <a:pt x="16169" y="16169"/>
                  </a:cubicBezTo>
                  <a:cubicBezTo>
                    <a:pt x="26522" y="5816"/>
                    <a:pt x="40563" y="0"/>
                    <a:pt x="55204" y="0"/>
                  </a:cubicBezTo>
                  <a:lnTo>
                    <a:pt x="456105" y="0"/>
                  </a:lnTo>
                  <a:cubicBezTo>
                    <a:pt x="470746" y="0"/>
                    <a:pt x="484788" y="5816"/>
                    <a:pt x="495141" y="16169"/>
                  </a:cubicBezTo>
                  <a:cubicBezTo>
                    <a:pt x="505494" y="26522"/>
                    <a:pt x="511310" y="40563"/>
                    <a:pt x="511310" y="55204"/>
                  </a:cubicBezTo>
                  <a:close/>
                </a:path>
              </a:pathLst>
            </a:custGeom>
            <a:solidFill>
              <a:srgbClr val="000A1F">
                <a:alpha val="60000"/>
              </a:srgbClr>
            </a:solidFill>
            <a:ln cap="rnd">
              <a:noFill/>
              <a:prstDash val="solid"/>
              <a:round/>
            </a:ln>
          </p:spPr>
        </p:sp>
        <p:sp>
          <p:nvSpPr>
            <p:cNvPr name="TextBox 44" id="44"/>
            <p:cNvSpPr txBox="true"/>
            <p:nvPr/>
          </p:nvSpPr>
          <p:spPr>
            <a:xfrm>
              <a:off x="0" y="-38100"/>
              <a:ext cx="511310" cy="519771"/>
            </a:xfrm>
            <a:prstGeom prst="rect">
              <a:avLst/>
            </a:prstGeom>
          </p:spPr>
          <p:txBody>
            <a:bodyPr anchor="ctr" rtlCol="false" tIns="50800" lIns="50800" bIns="50800" rIns="50800"/>
            <a:lstStyle/>
            <a:p>
              <a:pPr algn="ctr" marL="0" indent="0" lvl="0">
                <a:lnSpc>
                  <a:spcPts val="1774"/>
                </a:lnSpc>
                <a:spcBef>
                  <a:spcPct val="0"/>
                </a:spcBef>
              </a:pPr>
            </a:p>
          </p:txBody>
        </p:sp>
      </p:grpSp>
      <p:sp>
        <p:nvSpPr>
          <p:cNvPr name="TextBox 45" id="45"/>
          <p:cNvSpPr txBox="true"/>
          <p:nvPr/>
        </p:nvSpPr>
        <p:spPr>
          <a:xfrm rot="0">
            <a:off x="4967092" y="4778326"/>
            <a:ext cx="1790700" cy="1087755"/>
          </a:xfrm>
          <a:prstGeom prst="rect">
            <a:avLst/>
          </a:prstGeom>
        </p:spPr>
        <p:txBody>
          <a:bodyPr anchor="t" rtlCol="false" tIns="0" lIns="0" bIns="0" rIns="0">
            <a:spAutoFit/>
          </a:bodyPr>
          <a:lstStyle/>
          <a:p>
            <a:pPr algn="ctr" marL="0" indent="0" lvl="0">
              <a:lnSpc>
                <a:spcPts val="4410"/>
              </a:lnSpc>
            </a:pPr>
            <a:r>
              <a:rPr lang="en-US" b="true" sz="3000">
                <a:solidFill>
                  <a:srgbClr val="FFFFFF"/>
                </a:solidFill>
                <a:latin typeface="TT Interphases Bold"/>
                <a:ea typeface="TT Interphases Bold"/>
                <a:cs typeface="TT Interphases Bold"/>
                <a:sym typeface="TT Interphases Bold"/>
              </a:rPr>
              <a:t>ESTADO ACTIVO</a:t>
            </a:r>
          </a:p>
        </p:txBody>
      </p:sp>
      <p:sp>
        <p:nvSpPr>
          <p:cNvPr name="TextBox 46" id="46"/>
          <p:cNvSpPr txBox="true"/>
          <p:nvPr/>
        </p:nvSpPr>
        <p:spPr>
          <a:xfrm rot="0">
            <a:off x="7953698" y="4548012"/>
            <a:ext cx="2276873" cy="1567434"/>
          </a:xfrm>
          <a:prstGeom prst="rect">
            <a:avLst/>
          </a:prstGeom>
        </p:spPr>
        <p:txBody>
          <a:bodyPr anchor="t" rtlCol="false" tIns="0" lIns="0" bIns="0" rIns="0">
            <a:spAutoFit/>
          </a:bodyPr>
          <a:lstStyle/>
          <a:p>
            <a:pPr algn="ctr" marL="0" indent="0" lvl="0">
              <a:lnSpc>
                <a:spcPts val="4263"/>
              </a:lnSpc>
            </a:pPr>
            <a:r>
              <a:rPr lang="en-US" b="true" sz="2900">
                <a:solidFill>
                  <a:srgbClr val="FFFFFF"/>
                </a:solidFill>
                <a:latin typeface="TT Interphases Bold"/>
                <a:ea typeface="TT Interphases Bold"/>
                <a:cs typeface="TT Interphases Bold"/>
                <a:sym typeface="TT Interphases Bold"/>
              </a:rPr>
              <a:t>DETECCIÓN DE INTRUSIÓN </a:t>
            </a:r>
          </a:p>
        </p:txBody>
      </p:sp>
      <p:sp>
        <p:nvSpPr>
          <p:cNvPr name="TextBox 47" id="47"/>
          <p:cNvSpPr txBox="true"/>
          <p:nvPr/>
        </p:nvSpPr>
        <p:spPr>
          <a:xfrm rot="0">
            <a:off x="11296309" y="4548012"/>
            <a:ext cx="2274551" cy="1567434"/>
          </a:xfrm>
          <a:prstGeom prst="rect">
            <a:avLst/>
          </a:prstGeom>
        </p:spPr>
        <p:txBody>
          <a:bodyPr anchor="t" rtlCol="false" tIns="0" lIns="0" bIns="0" rIns="0">
            <a:spAutoFit/>
          </a:bodyPr>
          <a:lstStyle/>
          <a:p>
            <a:pPr algn="ctr">
              <a:lnSpc>
                <a:spcPts val="4263"/>
              </a:lnSpc>
            </a:pPr>
            <a:r>
              <a:rPr lang="en-US" b="true" sz="2900">
                <a:solidFill>
                  <a:srgbClr val="FFFFFF"/>
                </a:solidFill>
                <a:latin typeface="TT Interphases Bold"/>
                <a:ea typeface="TT Interphases Bold"/>
                <a:cs typeface="TT Interphases Bold"/>
                <a:sym typeface="TT Interphases Bold"/>
              </a:rPr>
              <a:t> CONTADOR DE </a:t>
            </a:r>
          </a:p>
          <a:p>
            <a:pPr algn="ctr" marL="0" indent="0" lvl="0">
              <a:lnSpc>
                <a:spcPts val="4263"/>
              </a:lnSpc>
            </a:pPr>
            <a:r>
              <a:rPr lang="en-US" b="true" sz="2900">
                <a:solidFill>
                  <a:srgbClr val="FFFFFF"/>
                </a:solidFill>
                <a:latin typeface="TT Interphases Bold"/>
                <a:ea typeface="TT Interphases Bold"/>
                <a:cs typeface="TT Interphases Bold"/>
                <a:sym typeface="TT Interphases Bold"/>
              </a:rPr>
              <a:t>ALERTA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9595762" y="-1324553"/>
            <a:ext cx="12199553" cy="11621151"/>
            <a:chOff x="0" y="0"/>
            <a:chExt cx="3213051" cy="3060715"/>
          </a:xfrm>
        </p:grpSpPr>
        <p:sp>
          <p:nvSpPr>
            <p:cNvPr name="Freeform 4" id="4"/>
            <p:cNvSpPr/>
            <p:nvPr/>
          </p:nvSpPr>
          <p:spPr>
            <a:xfrm flipH="false" flipV="false" rot="0">
              <a:off x="0" y="0"/>
              <a:ext cx="3213051" cy="3060715"/>
            </a:xfrm>
            <a:custGeom>
              <a:avLst/>
              <a:gdLst/>
              <a:ahLst/>
              <a:cxnLst/>
              <a:rect r="r" b="b" t="t" l="l"/>
              <a:pathLst>
                <a:path h="3060715" w="3213051">
                  <a:moveTo>
                    <a:pt x="17769" y="0"/>
                  </a:moveTo>
                  <a:lnTo>
                    <a:pt x="3195282" y="0"/>
                  </a:lnTo>
                  <a:cubicBezTo>
                    <a:pt x="3199995" y="0"/>
                    <a:pt x="3204514" y="1872"/>
                    <a:pt x="3207847" y="5204"/>
                  </a:cubicBezTo>
                  <a:cubicBezTo>
                    <a:pt x="3211179" y="8537"/>
                    <a:pt x="3213051" y="13056"/>
                    <a:pt x="3213051" y="17769"/>
                  </a:cubicBezTo>
                  <a:lnTo>
                    <a:pt x="3213051" y="3042946"/>
                  </a:lnTo>
                  <a:cubicBezTo>
                    <a:pt x="3213051" y="3047658"/>
                    <a:pt x="3211179" y="3052178"/>
                    <a:pt x="3207847" y="3055510"/>
                  </a:cubicBezTo>
                  <a:cubicBezTo>
                    <a:pt x="3204514" y="3058843"/>
                    <a:pt x="3199995" y="3060715"/>
                    <a:pt x="3195282" y="3060715"/>
                  </a:cubicBezTo>
                  <a:lnTo>
                    <a:pt x="17769" y="3060715"/>
                  </a:lnTo>
                  <a:cubicBezTo>
                    <a:pt x="13056" y="3060715"/>
                    <a:pt x="8537" y="3058843"/>
                    <a:pt x="5204" y="3055510"/>
                  </a:cubicBezTo>
                  <a:cubicBezTo>
                    <a:pt x="1872" y="3052178"/>
                    <a:pt x="0" y="3047658"/>
                    <a:pt x="0" y="3042946"/>
                  </a:cubicBezTo>
                  <a:lnTo>
                    <a:pt x="0" y="17769"/>
                  </a:lnTo>
                  <a:cubicBezTo>
                    <a:pt x="0" y="13056"/>
                    <a:pt x="1872" y="8537"/>
                    <a:pt x="5204" y="5204"/>
                  </a:cubicBezTo>
                  <a:cubicBezTo>
                    <a:pt x="8537" y="1872"/>
                    <a:pt x="13056" y="0"/>
                    <a:pt x="17769" y="0"/>
                  </a:cubicBezTo>
                  <a:close/>
                </a:path>
              </a:pathLst>
            </a:custGeom>
            <a:solidFill>
              <a:srgbClr val="000A1F">
                <a:alpha val="60000"/>
              </a:srgbClr>
            </a:solidFill>
          </p:spPr>
        </p:sp>
        <p:sp>
          <p:nvSpPr>
            <p:cNvPr name="TextBox 5" id="5"/>
            <p:cNvSpPr txBox="true"/>
            <p:nvPr/>
          </p:nvSpPr>
          <p:spPr>
            <a:xfrm>
              <a:off x="0" y="-38100"/>
              <a:ext cx="3213051" cy="3098815"/>
            </a:xfrm>
            <a:prstGeom prst="rect">
              <a:avLst/>
            </a:prstGeom>
          </p:spPr>
          <p:txBody>
            <a:bodyPr anchor="ctr" rtlCol="false" tIns="50800" lIns="50800" bIns="50800" rIns="50800"/>
            <a:lstStyle/>
            <a:p>
              <a:pPr algn="ctr">
                <a:lnSpc>
                  <a:spcPts val="1774"/>
                </a:lnSpc>
              </a:pPr>
            </a:p>
          </p:txBody>
        </p:sp>
      </p:grpSp>
      <p:sp>
        <p:nvSpPr>
          <p:cNvPr name="Freeform 6" id="6"/>
          <p:cNvSpPr/>
          <p:nvPr/>
        </p:nvSpPr>
        <p:spPr>
          <a:xfrm flipH="false" flipV="false" rot="0">
            <a:off x="262534" y="2083149"/>
            <a:ext cx="9405858" cy="6868842"/>
          </a:xfrm>
          <a:custGeom>
            <a:avLst/>
            <a:gdLst/>
            <a:ahLst/>
            <a:cxnLst/>
            <a:rect r="r" b="b" t="t" l="l"/>
            <a:pathLst>
              <a:path h="6868842" w="9405858">
                <a:moveTo>
                  <a:pt x="0" y="0"/>
                </a:moveTo>
                <a:lnTo>
                  <a:pt x="9405858" y="0"/>
                </a:lnTo>
                <a:lnTo>
                  <a:pt x="9405858" y="6868842"/>
                </a:lnTo>
                <a:lnTo>
                  <a:pt x="0" y="6868842"/>
                </a:lnTo>
                <a:lnTo>
                  <a:pt x="0" y="0"/>
                </a:lnTo>
                <a:close/>
              </a:path>
            </a:pathLst>
          </a:custGeom>
          <a:blipFill>
            <a:blip r:embed="rId3"/>
            <a:stretch>
              <a:fillRect l="-3721" t="-2262" r="0" b="-4261"/>
            </a:stretch>
          </a:blipFill>
        </p:spPr>
      </p:sp>
      <p:sp>
        <p:nvSpPr>
          <p:cNvPr name="TextBox 7" id="7"/>
          <p:cNvSpPr txBox="true"/>
          <p:nvPr/>
        </p:nvSpPr>
        <p:spPr>
          <a:xfrm rot="0">
            <a:off x="10305860" y="419410"/>
            <a:ext cx="7273360" cy="1190006"/>
          </a:xfrm>
          <a:prstGeom prst="rect">
            <a:avLst/>
          </a:prstGeom>
        </p:spPr>
        <p:txBody>
          <a:bodyPr anchor="t" rtlCol="false" tIns="0" lIns="0" bIns="0" rIns="0">
            <a:spAutoFit/>
          </a:bodyPr>
          <a:lstStyle/>
          <a:p>
            <a:pPr algn="ctr" marL="0" indent="0" lvl="0">
              <a:lnSpc>
                <a:spcPts val="9451"/>
              </a:lnSpc>
              <a:spcBef>
                <a:spcPct val="0"/>
              </a:spcBef>
            </a:pPr>
            <a:r>
              <a:rPr lang="en-US" b="true" sz="7621" spc="144">
                <a:solidFill>
                  <a:srgbClr val="FFFFFF"/>
                </a:solidFill>
                <a:latin typeface="Muli Heavy"/>
                <a:ea typeface="Muli Heavy"/>
                <a:cs typeface="Muli Heavy"/>
                <a:sym typeface="Muli Heavy"/>
              </a:rPr>
              <a:t>CONCLUSIÓN</a:t>
            </a:r>
          </a:p>
        </p:txBody>
      </p:sp>
      <p:sp>
        <p:nvSpPr>
          <p:cNvPr name="TextBox 8" id="8"/>
          <p:cNvSpPr txBox="true"/>
          <p:nvPr/>
        </p:nvSpPr>
        <p:spPr>
          <a:xfrm rot="0">
            <a:off x="10190705" y="1485590"/>
            <a:ext cx="7503670" cy="8385143"/>
          </a:xfrm>
          <a:prstGeom prst="rect">
            <a:avLst/>
          </a:prstGeom>
        </p:spPr>
        <p:txBody>
          <a:bodyPr anchor="t" rtlCol="false" tIns="0" lIns="0" bIns="0" rIns="0">
            <a:spAutoFit/>
          </a:bodyPr>
          <a:lstStyle/>
          <a:p>
            <a:pPr algn="just">
              <a:lnSpc>
                <a:spcPts val="4830"/>
              </a:lnSpc>
            </a:pPr>
            <a:r>
              <a:rPr lang="en-US" sz="3000">
                <a:solidFill>
                  <a:srgbClr val="FFFFFF"/>
                </a:solidFill>
                <a:latin typeface="TT Interphases"/>
                <a:ea typeface="TT Interphases"/>
                <a:cs typeface="TT Interphases"/>
                <a:sym typeface="TT Interphases"/>
              </a:rPr>
              <a:t>El desarrollo de este Sistema de Seguridad  ha permitido diseñar una solución efectiva y accesible para mejorar la protección del hogar. Mediante la integración de sensores de movimiento y una unidad de procesamiento basada en la placa STM32 NUCLEO-F429ZI, el sistema puede detectar presencias no autorizadas y generar alertas en tiempo real.</a:t>
            </a:r>
          </a:p>
          <a:p>
            <a:pPr algn="just">
              <a:lnSpc>
                <a:spcPts val="4830"/>
              </a:lnSpc>
            </a:pPr>
            <a:r>
              <a:rPr lang="en-US" sz="3000">
                <a:solidFill>
                  <a:srgbClr val="FFFFFF"/>
                </a:solidFill>
                <a:latin typeface="TT Interphases"/>
                <a:ea typeface="TT Interphases"/>
                <a:cs typeface="TT Interphases"/>
                <a:sym typeface="TT Interphases"/>
              </a:rPr>
              <a:t>En conclusión, este sistema representa una solución confiable y escalable para la seguridad del hogar, con la posibilidad de futuras mejoras.</a:t>
            </a:r>
          </a:p>
          <a:p>
            <a:pPr algn="l">
              <a:lnSpc>
                <a:spcPts val="3811"/>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7080022" y="-3566260"/>
            <a:ext cx="4127957" cy="7708130"/>
            <a:chOff x="0" y="0"/>
            <a:chExt cx="1087198" cy="2030125"/>
          </a:xfrm>
        </p:grpSpPr>
        <p:sp>
          <p:nvSpPr>
            <p:cNvPr name="Freeform 4" id="4"/>
            <p:cNvSpPr/>
            <p:nvPr/>
          </p:nvSpPr>
          <p:spPr>
            <a:xfrm flipH="false" flipV="false" rot="0">
              <a:off x="0" y="0"/>
              <a:ext cx="1087198" cy="2030125"/>
            </a:xfrm>
            <a:custGeom>
              <a:avLst/>
              <a:gdLst/>
              <a:ahLst/>
              <a:cxnLst/>
              <a:rect r="r" b="b" t="t" l="l"/>
              <a:pathLst>
                <a:path h="2030125" w="1087198">
                  <a:moveTo>
                    <a:pt x="52514" y="0"/>
                  </a:moveTo>
                  <a:lnTo>
                    <a:pt x="1034685" y="0"/>
                  </a:lnTo>
                  <a:cubicBezTo>
                    <a:pt x="1063687" y="0"/>
                    <a:pt x="1087198" y="23511"/>
                    <a:pt x="1087198" y="52514"/>
                  </a:cubicBezTo>
                  <a:lnTo>
                    <a:pt x="1087198" y="1977611"/>
                  </a:lnTo>
                  <a:cubicBezTo>
                    <a:pt x="1087198" y="1991539"/>
                    <a:pt x="1081666" y="2004896"/>
                    <a:pt x="1071818" y="2014744"/>
                  </a:cubicBezTo>
                  <a:cubicBezTo>
                    <a:pt x="1061969" y="2024592"/>
                    <a:pt x="1048612" y="2030125"/>
                    <a:pt x="1034685" y="2030125"/>
                  </a:cubicBezTo>
                  <a:lnTo>
                    <a:pt x="52514" y="2030125"/>
                  </a:lnTo>
                  <a:cubicBezTo>
                    <a:pt x="23511" y="2030125"/>
                    <a:pt x="0" y="2006614"/>
                    <a:pt x="0" y="1977611"/>
                  </a:cubicBezTo>
                  <a:lnTo>
                    <a:pt x="0" y="52514"/>
                  </a:lnTo>
                  <a:cubicBezTo>
                    <a:pt x="0" y="23511"/>
                    <a:pt x="23511" y="0"/>
                    <a:pt x="52514" y="0"/>
                  </a:cubicBezTo>
                  <a:close/>
                </a:path>
              </a:pathLst>
            </a:custGeom>
            <a:solidFill>
              <a:srgbClr val="000A1F">
                <a:alpha val="60000"/>
              </a:srgbClr>
            </a:solidFill>
          </p:spPr>
        </p:sp>
        <p:sp>
          <p:nvSpPr>
            <p:cNvPr name="TextBox 5" id="5"/>
            <p:cNvSpPr txBox="true"/>
            <p:nvPr/>
          </p:nvSpPr>
          <p:spPr>
            <a:xfrm>
              <a:off x="0" y="-38100"/>
              <a:ext cx="1087198" cy="2068225"/>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5400000">
            <a:off x="1987527" y="3897164"/>
            <a:ext cx="2704959" cy="4583077"/>
            <a:chOff x="0" y="0"/>
            <a:chExt cx="712417" cy="1207065"/>
          </a:xfrm>
        </p:grpSpPr>
        <p:sp>
          <p:nvSpPr>
            <p:cNvPr name="Freeform 7" id="7"/>
            <p:cNvSpPr/>
            <p:nvPr/>
          </p:nvSpPr>
          <p:spPr>
            <a:xfrm flipH="false" flipV="false" rot="0">
              <a:off x="0" y="0"/>
              <a:ext cx="712417" cy="1207065"/>
            </a:xfrm>
            <a:custGeom>
              <a:avLst/>
              <a:gdLst/>
              <a:ahLst/>
              <a:cxnLst/>
              <a:rect r="r" b="b" t="t" l="l"/>
              <a:pathLst>
                <a:path h="1207065" w="712417">
                  <a:moveTo>
                    <a:pt x="80139" y="0"/>
                  </a:moveTo>
                  <a:lnTo>
                    <a:pt x="632278" y="0"/>
                  </a:lnTo>
                  <a:cubicBezTo>
                    <a:pt x="653532" y="0"/>
                    <a:pt x="673916" y="8443"/>
                    <a:pt x="688945" y="23472"/>
                  </a:cubicBezTo>
                  <a:cubicBezTo>
                    <a:pt x="703974" y="38501"/>
                    <a:pt x="712417" y="58885"/>
                    <a:pt x="712417" y="80139"/>
                  </a:cubicBezTo>
                  <a:lnTo>
                    <a:pt x="712417" y="1126926"/>
                  </a:lnTo>
                  <a:cubicBezTo>
                    <a:pt x="712417" y="1148180"/>
                    <a:pt x="703974" y="1168564"/>
                    <a:pt x="688945" y="1183593"/>
                  </a:cubicBezTo>
                  <a:cubicBezTo>
                    <a:pt x="673916" y="1198622"/>
                    <a:pt x="653532" y="1207065"/>
                    <a:pt x="632278" y="1207065"/>
                  </a:cubicBezTo>
                  <a:lnTo>
                    <a:pt x="80139" y="1207065"/>
                  </a:lnTo>
                  <a:cubicBezTo>
                    <a:pt x="58885" y="1207065"/>
                    <a:pt x="38501" y="1198622"/>
                    <a:pt x="23472" y="1183593"/>
                  </a:cubicBezTo>
                  <a:cubicBezTo>
                    <a:pt x="8443" y="1168564"/>
                    <a:pt x="0" y="1148180"/>
                    <a:pt x="0" y="1126926"/>
                  </a:cubicBezTo>
                  <a:lnTo>
                    <a:pt x="0" y="80139"/>
                  </a:lnTo>
                  <a:cubicBezTo>
                    <a:pt x="0" y="58885"/>
                    <a:pt x="8443" y="38501"/>
                    <a:pt x="23472" y="23472"/>
                  </a:cubicBezTo>
                  <a:cubicBezTo>
                    <a:pt x="38501" y="8443"/>
                    <a:pt x="58885" y="0"/>
                    <a:pt x="80139" y="0"/>
                  </a:cubicBezTo>
                  <a:close/>
                </a:path>
              </a:pathLst>
            </a:custGeom>
            <a:solidFill>
              <a:srgbClr val="000A1F">
                <a:alpha val="60000"/>
              </a:srgbClr>
            </a:solidFill>
          </p:spPr>
        </p:sp>
        <p:sp>
          <p:nvSpPr>
            <p:cNvPr name="TextBox 8" id="8"/>
            <p:cNvSpPr txBox="true"/>
            <p:nvPr/>
          </p:nvSpPr>
          <p:spPr>
            <a:xfrm>
              <a:off x="0" y="-38100"/>
              <a:ext cx="712417" cy="1245165"/>
            </a:xfrm>
            <a:prstGeom prst="rect">
              <a:avLst/>
            </a:prstGeom>
          </p:spPr>
          <p:txBody>
            <a:bodyPr anchor="ctr" rtlCol="false" tIns="50800" lIns="50800" bIns="50800" rIns="50800"/>
            <a:lstStyle/>
            <a:p>
              <a:pPr algn="ctr">
                <a:lnSpc>
                  <a:spcPts val="1774"/>
                </a:lnSpc>
              </a:pPr>
            </a:p>
          </p:txBody>
        </p:sp>
      </p:grpSp>
      <p:grpSp>
        <p:nvGrpSpPr>
          <p:cNvPr name="Group 9" id="9"/>
          <p:cNvGrpSpPr/>
          <p:nvPr/>
        </p:nvGrpSpPr>
        <p:grpSpPr>
          <a:xfrm rot="5400000">
            <a:off x="7791521" y="3897164"/>
            <a:ext cx="2704959" cy="4583077"/>
            <a:chOff x="0" y="0"/>
            <a:chExt cx="712417" cy="1207065"/>
          </a:xfrm>
        </p:grpSpPr>
        <p:sp>
          <p:nvSpPr>
            <p:cNvPr name="Freeform 10" id="10"/>
            <p:cNvSpPr/>
            <p:nvPr/>
          </p:nvSpPr>
          <p:spPr>
            <a:xfrm flipH="false" flipV="false" rot="0">
              <a:off x="0" y="0"/>
              <a:ext cx="712417" cy="1207065"/>
            </a:xfrm>
            <a:custGeom>
              <a:avLst/>
              <a:gdLst/>
              <a:ahLst/>
              <a:cxnLst/>
              <a:rect r="r" b="b" t="t" l="l"/>
              <a:pathLst>
                <a:path h="1207065" w="712417">
                  <a:moveTo>
                    <a:pt x="80139" y="0"/>
                  </a:moveTo>
                  <a:lnTo>
                    <a:pt x="632278" y="0"/>
                  </a:lnTo>
                  <a:cubicBezTo>
                    <a:pt x="653532" y="0"/>
                    <a:pt x="673916" y="8443"/>
                    <a:pt x="688945" y="23472"/>
                  </a:cubicBezTo>
                  <a:cubicBezTo>
                    <a:pt x="703974" y="38501"/>
                    <a:pt x="712417" y="58885"/>
                    <a:pt x="712417" y="80139"/>
                  </a:cubicBezTo>
                  <a:lnTo>
                    <a:pt x="712417" y="1126926"/>
                  </a:lnTo>
                  <a:cubicBezTo>
                    <a:pt x="712417" y="1148180"/>
                    <a:pt x="703974" y="1168564"/>
                    <a:pt x="688945" y="1183593"/>
                  </a:cubicBezTo>
                  <a:cubicBezTo>
                    <a:pt x="673916" y="1198622"/>
                    <a:pt x="653532" y="1207065"/>
                    <a:pt x="632278" y="1207065"/>
                  </a:cubicBezTo>
                  <a:lnTo>
                    <a:pt x="80139" y="1207065"/>
                  </a:lnTo>
                  <a:cubicBezTo>
                    <a:pt x="58885" y="1207065"/>
                    <a:pt x="38501" y="1198622"/>
                    <a:pt x="23472" y="1183593"/>
                  </a:cubicBezTo>
                  <a:cubicBezTo>
                    <a:pt x="8443" y="1168564"/>
                    <a:pt x="0" y="1148180"/>
                    <a:pt x="0" y="1126926"/>
                  </a:cubicBezTo>
                  <a:lnTo>
                    <a:pt x="0" y="80139"/>
                  </a:lnTo>
                  <a:cubicBezTo>
                    <a:pt x="0" y="58885"/>
                    <a:pt x="8443" y="38501"/>
                    <a:pt x="23472" y="23472"/>
                  </a:cubicBezTo>
                  <a:cubicBezTo>
                    <a:pt x="38501" y="8443"/>
                    <a:pt x="58885" y="0"/>
                    <a:pt x="80139" y="0"/>
                  </a:cubicBezTo>
                  <a:close/>
                </a:path>
              </a:pathLst>
            </a:custGeom>
            <a:solidFill>
              <a:srgbClr val="000A1F">
                <a:alpha val="60000"/>
              </a:srgbClr>
            </a:solidFill>
          </p:spPr>
        </p:sp>
        <p:sp>
          <p:nvSpPr>
            <p:cNvPr name="TextBox 11" id="11"/>
            <p:cNvSpPr txBox="true"/>
            <p:nvPr/>
          </p:nvSpPr>
          <p:spPr>
            <a:xfrm>
              <a:off x="0" y="-38100"/>
              <a:ext cx="712417" cy="1245165"/>
            </a:xfrm>
            <a:prstGeom prst="rect">
              <a:avLst/>
            </a:prstGeom>
          </p:spPr>
          <p:txBody>
            <a:bodyPr anchor="ctr" rtlCol="false" tIns="50800" lIns="50800" bIns="50800" rIns="50800"/>
            <a:lstStyle/>
            <a:p>
              <a:pPr algn="ctr">
                <a:lnSpc>
                  <a:spcPts val="1774"/>
                </a:lnSpc>
              </a:pPr>
            </a:p>
          </p:txBody>
        </p:sp>
      </p:grpSp>
      <p:grpSp>
        <p:nvGrpSpPr>
          <p:cNvPr name="Group 12" id="12"/>
          <p:cNvGrpSpPr/>
          <p:nvPr/>
        </p:nvGrpSpPr>
        <p:grpSpPr>
          <a:xfrm rot="5400000">
            <a:off x="13625690" y="3897164"/>
            <a:ext cx="2704959" cy="4583077"/>
            <a:chOff x="0" y="0"/>
            <a:chExt cx="712417" cy="1207065"/>
          </a:xfrm>
        </p:grpSpPr>
        <p:sp>
          <p:nvSpPr>
            <p:cNvPr name="Freeform 13" id="13"/>
            <p:cNvSpPr/>
            <p:nvPr/>
          </p:nvSpPr>
          <p:spPr>
            <a:xfrm flipH="false" flipV="false" rot="0">
              <a:off x="0" y="0"/>
              <a:ext cx="712417" cy="1207065"/>
            </a:xfrm>
            <a:custGeom>
              <a:avLst/>
              <a:gdLst/>
              <a:ahLst/>
              <a:cxnLst/>
              <a:rect r="r" b="b" t="t" l="l"/>
              <a:pathLst>
                <a:path h="1207065" w="712417">
                  <a:moveTo>
                    <a:pt x="80139" y="0"/>
                  </a:moveTo>
                  <a:lnTo>
                    <a:pt x="632278" y="0"/>
                  </a:lnTo>
                  <a:cubicBezTo>
                    <a:pt x="653532" y="0"/>
                    <a:pt x="673916" y="8443"/>
                    <a:pt x="688945" y="23472"/>
                  </a:cubicBezTo>
                  <a:cubicBezTo>
                    <a:pt x="703974" y="38501"/>
                    <a:pt x="712417" y="58885"/>
                    <a:pt x="712417" y="80139"/>
                  </a:cubicBezTo>
                  <a:lnTo>
                    <a:pt x="712417" y="1126926"/>
                  </a:lnTo>
                  <a:cubicBezTo>
                    <a:pt x="712417" y="1148180"/>
                    <a:pt x="703974" y="1168564"/>
                    <a:pt x="688945" y="1183593"/>
                  </a:cubicBezTo>
                  <a:cubicBezTo>
                    <a:pt x="673916" y="1198622"/>
                    <a:pt x="653532" y="1207065"/>
                    <a:pt x="632278" y="1207065"/>
                  </a:cubicBezTo>
                  <a:lnTo>
                    <a:pt x="80139" y="1207065"/>
                  </a:lnTo>
                  <a:cubicBezTo>
                    <a:pt x="58885" y="1207065"/>
                    <a:pt x="38501" y="1198622"/>
                    <a:pt x="23472" y="1183593"/>
                  </a:cubicBezTo>
                  <a:cubicBezTo>
                    <a:pt x="8443" y="1168564"/>
                    <a:pt x="0" y="1148180"/>
                    <a:pt x="0" y="1126926"/>
                  </a:cubicBezTo>
                  <a:lnTo>
                    <a:pt x="0" y="80139"/>
                  </a:lnTo>
                  <a:cubicBezTo>
                    <a:pt x="0" y="58885"/>
                    <a:pt x="8443" y="38501"/>
                    <a:pt x="23472" y="23472"/>
                  </a:cubicBezTo>
                  <a:cubicBezTo>
                    <a:pt x="38501" y="8443"/>
                    <a:pt x="58885" y="0"/>
                    <a:pt x="80139" y="0"/>
                  </a:cubicBezTo>
                  <a:close/>
                </a:path>
              </a:pathLst>
            </a:custGeom>
            <a:solidFill>
              <a:srgbClr val="000A1F">
                <a:alpha val="60000"/>
              </a:srgbClr>
            </a:solidFill>
          </p:spPr>
        </p:sp>
        <p:sp>
          <p:nvSpPr>
            <p:cNvPr name="TextBox 14" id="14"/>
            <p:cNvSpPr txBox="true"/>
            <p:nvPr/>
          </p:nvSpPr>
          <p:spPr>
            <a:xfrm>
              <a:off x="0" y="-38100"/>
              <a:ext cx="712417" cy="1245165"/>
            </a:xfrm>
            <a:prstGeom prst="rect">
              <a:avLst/>
            </a:prstGeom>
          </p:spPr>
          <p:txBody>
            <a:bodyPr anchor="ctr" rtlCol="false" tIns="50800" lIns="50800" bIns="50800" rIns="50800"/>
            <a:lstStyle/>
            <a:p>
              <a:pPr algn="ctr">
                <a:lnSpc>
                  <a:spcPts val="1774"/>
                </a:lnSpc>
              </a:pPr>
            </a:p>
          </p:txBody>
        </p:sp>
      </p:grpSp>
      <p:sp>
        <p:nvSpPr>
          <p:cNvPr name="TextBox 15" id="15"/>
          <p:cNvSpPr txBox="true"/>
          <p:nvPr/>
        </p:nvSpPr>
        <p:spPr>
          <a:xfrm rot="0">
            <a:off x="5493285" y="581838"/>
            <a:ext cx="7301430" cy="1190006"/>
          </a:xfrm>
          <a:prstGeom prst="rect">
            <a:avLst/>
          </a:prstGeom>
        </p:spPr>
        <p:txBody>
          <a:bodyPr anchor="t" rtlCol="false" tIns="0" lIns="0" bIns="0" rIns="0">
            <a:spAutoFit/>
          </a:bodyPr>
          <a:lstStyle/>
          <a:p>
            <a:pPr algn="ctr" marL="0" indent="0" lvl="0">
              <a:lnSpc>
                <a:spcPts val="9451"/>
              </a:lnSpc>
              <a:spcBef>
                <a:spcPct val="0"/>
              </a:spcBef>
            </a:pPr>
            <a:r>
              <a:rPr lang="en-US" b="true" sz="7621" spc="144">
                <a:solidFill>
                  <a:srgbClr val="FFFFFF"/>
                </a:solidFill>
                <a:latin typeface="Muli Heavy"/>
                <a:ea typeface="Muli Heavy"/>
                <a:cs typeface="Muli Heavy"/>
                <a:sym typeface="Muli Heavy"/>
              </a:rPr>
              <a:t>INTEGRANTES</a:t>
            </a:r>
          </a:p>
        </p:txBody>
      </p:sp>
      <p:sp>
        <p:nvSpPr>
          <p:cNvPr name="TextBox 16" id="16"/>
          <p:cNvSpPr txBox="true"/>
          <p:nvPr/>
        </p:nvSpPr>
        <p:spPr>
          <a:xfrm rot="0">
            <a:off x="1689994" y="5223397"/>
            <a:ext cx="3300024" cy="851005"/>
          </a:xfrm>
          <a:prstGeom prst="rect">
            <a:avLst/>
          </a:prstGeom>
        </p:spPr>
        <p:txBody>
          <a:bodyPr anchor="t" rtlCol="false" tIns="0" lIns="0" bIns="0" rIns="0">
            <a:spAutoFit/>
          </a:bodyPr>
          <a:lstStyle/>
          <a:p>
            <a:pPr algn="ctr">
              <a:lnSpc>
                <a:spcPts val="3381"/>
              </a:lnSpc>
            </a:pPr>
            <a:r>
              <a:rPr lang="en-US" b="true" sz="3190" spc="121">
                <a:solidFill>
                  <a:srgbClr val="FFFFFF"/>
                </a:solidFill>
                <a:latin typeface="Muli Bold"/>
                <a:ea typeface="Muli Bold"/>
                <a:cs typeface="Muli Bold"/>
                <a:sym typeface="Muli Bold"/>
              </a:rPr>
              <a:t>BARRIENTOS LUCAS</a:t>
            </a:r>
          </a:p>
        </p:txBody>
      </p:sp>
      <p:sp>
        <p:nvSpPr>
          <p:cNvPr name="TextBox 17" id="17"/>
          <p:cNvSpPr txBox="true"/>
          <p:nvPr/>
        </p:nvSpPr>
        <p:spPr>
          <a:xfrm rot="0">
            <a:off x="7495365" y="5223397"/>
            <a:ext cx="3297269" cy="851005"/>
          </a:xfrm>
          <a:prstGeom prst="rect">
            <a:avLst/>
          </a:prstGeom>
        </p:spPr>
        <p:txBody>
          <a:bodyPr anchor="t" rtlCol="false" tIns="0" lIns="0" bIns="0" rIns="0">
            <a:spAutoFit/>
          </a:bodyPr>
          <a:lstStyle/>
          <a:p>
            <a:pPr algn="ctr">
              <a:lnSpc>
                <a:spcPts val="3381"/>
              </a:lnSpc>
            </a:pPr>
            <a:r>
              <a:rPr lang="en-US" b="true" sz="3190" spc="121">
                <a:solidFill>
                  <a:srgbClr val="FFFFFF"/>
                </a:solidFill>
                <a:latin typeface="Muli Bold"/>
                <a:ea typeface="Muli Bold"/>
                <a:cs typeface="Muli Bold"/>
                <a:sym typeface="Muli Bold"/>
              </a:rPr>
              <a:t>CUELLAR AGUSTIN</a:t>
            </a:r>
          </a:p>
        </p:txBody>
      </p:sp>
      <p:sp>
        <p:nvSpPr>
          <p:cNvPr name="TextBox 18" id="18"/>
          <p:cNvSpPr txBox="true"/>
          <p:nvPr/>
        </p:nvSpPr>
        <p:spPr>
          <a:xfrm rot="0">
            <a:off x="12868197" y="5223397"/>
            <a:ext cx="4219945" cy="851005"/>
          </a:xfrm>
          <a:prstGeom prst="rect">
            <a:avLst/>
          </a:prstGeom>
        </p:spPr>
        <p:txBody>
          <a:bodyPr anchor="t" rtlCol="false" tIns="0" lIns="0" bIns="0" rIns="0">
            <a:spAutoFit/>
          </a:bodyPr>
          <a:lstStyle/>
          <a:p>
            <a:pPr algn="ctr">
              <a:lnSpc>
                <a:spcPts val="3381"/>
              </a:lnSpc>
            </a:pPr>
            <a:r>
              <a:rPr lang="en-US" b="true" sz="3190" spc="121">
                <a:solidFill>
                  <a:srgbClr val="FFFFFF"/>
                </a:solidFill>
                <a:latin typeface="Muli Bold"/>
                <a:ea typeface="Muli Bold"/>
                <a:cs typeface="Muli Bold"/>
                <a:sym typeface="Muli Bold"/>
              </a:rPr>
              <a:t>VERA MONASTERIO CANDELA</a:t>
            </a:r>
          </a:p>
        </p:txBody>
      </p:sp>
      <p:sp>
        <p:nvSpPr>
          <p:cNvPr name="TextBox 19" id="19"/>
          <p:cNvSpPr txBox="true"/>
          <p:nvPr/>
        </p:nvSpPr>
        <p:spPr>
          <a:xfrm rot="0">
            <a:off x="1465347" y="6420540"/>
            <a:ext cx="3749318" cy="627306"/>
          </a:xfrm>
          <a:prstGeom prst="rect">
            <a:avLst/>
          </a:prstGeom>
        </p:spPr>
        <p:txBody>
          <a:bodyPr anchor="t" rtlCol="false" tIns="0" lIns="0" bIns="0" rIns="0">
            <a:spAutoFit/>
          </a:bodyPr>
          <a:lstStyle/>
          <a:p>
            <a:pPr algn="ctr" marL="0" indent="0" lvl="0">
              <a:lnSpc>
                <a:spcPts val="2569"/>
              </a:lnSpc>
              <a:spcBef>
                <a:spcPct val="0"/>
              </a:spcBef>
            </a:pPr>
            <a:r>
              <a:rPr lang="en-US" b="true" sz="2007">
                <a:solidFill>
                  <a:srgbClr val="000A1F"/>
                </a:solidFill>
                <a:latin typeface="TT Interphases Bold"/>
                <a:ea typeface="TT Interphases Bold"/>
                <a:cs typeface="TT Interphases Bold"/>
                <a:sym typeface="TT Interphases Bold"/>
              </a:rPr>
              <a:t>Estudiante de la carrera de Ing. Electrónica</a:t>
            </a:r>
          </a:p>
        </p:txBody>
      </p:sp>
      <p:sp>
        <p:nvSpPr>
          <p:cNvPr name="TextBox 20" id="20"/>
          <p:cNvSpPr txBox="true"/>
          <p:nvPr/>
        </p:nvSpPr>
        <p:spPr>
          <a:xfrm rot="0">
            <a:off x="13326846" y="6420540"/>
            <a:ext cx="3302647" cy="627306"/>
          </a:xfrm>
          <a:prstGeom prst="rect">
            <a:avLst/>
          </a:prstGeom>
        </p:spPr>
        <p:txBody>
          <a:bodyPr anchor="t" rtlCol="false" tIns="0" lIns="0" bIns="0" rIns="0">
            <a:spAutoFit/>
          </a:bodyPr>
          <a:lstStyle/>
          <a:p>
            <a:pPr algn="ctr" marL="0" indent="0" lvl="0">
              <a:lnSpc>
                <a:spcPts val="2569"/>
              </a:lnSpc>
              <a:spcBef>
                <a:spcPct val="0"/>
              </a:spcBef>
            </a:pPr>
            <a:r>
              <a:rPr lang="en-US" b="true" sz="2007">
                <a:solidFill>
                  <a:srgbClr val="000A1F"/>
                </a:solidFill>
                <a:latin typeface="TT Interphases Bold"/>
                <a:ea typeface="TT Interphases Bold"/>
                <a:cs typeface="TT Interphases Bold"/>
                <a:sym typeface="TT Interphases Bold"/>
              </a:rPr>
              <a:t>Estudiante de la carrera de Ing Electrónica</a:t>
            </a:r>
          </a:p>
        </p:txBody>
      </p:sp>
      <p:sp>
        <p:nvSpPr>
          <p:cNvPr name="TextBox 21" id="21"/>
          <p:cNvSpPr txBox="true"/>
          <p:nvPr/>
        </p:nvSpPr>
        <p:spPr>
          <a:xfrm rot="0">
            <a:off x="7495365" y="6420540"/>
            <a:ext cx="3297269" cy="627306"/>
          </a:xfrm>
          <a:prstGeom prst="rect">
            <a:avLst/>
          </a:prstGeom>
        </p:spPr>
        <p:txBody>
          <a:bodyPr anchor="t" rtlCol="false" tIns="0" lIns="0" bIns="0" rIns="0">
            <a:spAutoFit/>
          </a:bodyPr>
          <a:lstStyle/>
          <a:p>
            <a:pPr algn="ctr" marL="0" indent="0" lvl="0">
              <a:lnSpc>
                <a:spcPts val="2569"/>
              </a:lnSpc>
              <a:spcBef>
                <a:spcPct val="0"/>
              </a:spcBef>
            </a:pPr>
            <a:r>
              <a:rPr lang="en-US" b="true" sz="2007">
                <a:solidFill>
                  <a:srgbClr val="000A1F"/>
                </a:solidFill>
                <a:latin typeface="TT Interphases Bold"/>
                <a:ea typeface="TT Interphases Bold"/>
                <a:cs typeface="TT Interphases Bold"/>
                <a:sym typeface="TT Interphases Bold"/>
              </a:rPr>
              <a:t>Estudiante de la carrera de Ing. Electrónica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2376901">
            <a:off x="6025872" y="-1562825"/>
            <a:ext cx="13552631" cy="21642251"/>
            <a:chOff x="0" y="0"/>
            <a:chExt cx="3569417" cy="5700017"/>
          </a:xfrm>
        </p:grpSpPr>
        <p:sp>
          <p:nvSpPr>
            <p:cNvPr name="Freeform 4" id="4"/>
            <p:cNvSpPr/>
            <p:nvPr/>
          </p:nvSpPr>
          <p:spPr>
            <a:xfrm flipH="false" flipV="false" rot="0">
              <a:off x="0" y="0"/>
              <a:ext cx="3569417" cy="5700017"/>
            </a:xfrm>
            <a:custGeom>
              <a:avLst/>
              <a:gdLst/>
              <a:ahLst/>
              <a:cxnLst/>
              <a:rect r="r" b="b" t="t" l="l"/>
              <a:pathLst>
                <a:path h="5700017" w="3569417">
                  <a:moveTo>
                    <a:pt x="0" y="0"/>
                  </a:moveTo>
                  <a:lnTo>
                    <a:pt x="3569417" y="0"/>
                  </a:lnTo>
                  <a:lnTo>
                    <a:pt x="3569417" y="5700017"/>
                  </a:lnTo>
                  <a:lnTo>
                    <a:pt x="0" y="5700017"/>
                  </a:lnTo>
                  <a:close/>
                </a:path>
              </a:pathLst>
            </a:custGeom>
            <a:solidFill>
              <a:srgbClr val="000A1F">
                <a:alpha val="60000"/>
              </a:srgbClr>
            </a:solidFill>
          </p:spPr>
        </p:sp>
        <p:sp>
          <p:nvSpPr>
            <p:cNvPr name="TextBox 5" id="5"/>
            <p:cNvSpPr txBox="true"/>
            <p:nvPr/>
          </p:nvSpPr>
          <p:spPr>
            <a:xfrm>
              <a:off x="0" y="-38100"/>
              <a:ext cx="3569417" cy="5738117"/>
            </a:xfrm>
            <a:prstGeom prst="rect">
              <a:avLst/>
            </a:prstGeom>
          </p:spPr>
          <p:txBody>
            <a:bodyPr anchor="ctr" rtlCol="false" tIns="50800" lIns="50800" bIns="50800" rIns="50800"/>
            <a:lstStyle/>
            <a:p>
              <a:pPr algn="ctr">
                <a:lnSpc>
                  <a:spcPts val="1774"/>
                </a:lnSpc>
              </a:pPr>
            </a:p>
          </p:txBody>
        </p:sp>
      </p:grpSp>
      <p:sp>
        <p:nvSpPr>
          <p:cNvPr name="TextBox 6" id="6"/>
          <p:cNvSpPr txBox="true"/>
          <p:nvPr/>
        </p:nvSpPr>
        <p:spPr>
          <a:xfrm rot="0">
            <a:off x="3195769" y="2706062"/>
            <a:ext cx="11896462" cy="4817725"/>
          </a:xfrm>
          <a:prstGeom prst="rect">
            <a:avLst/>
          </a:prstGeom>
        </p:spPr>
        <p:txBody>
          <a:bodyPr anchor="t" rtlCol="false" tIns="0" lIns="0" bIns="0" rIns="0">
            <a:spAutoFit/>
          </a:bodyPr>
          <a:lstStyle/>
          <a:p>
            <a:pPr algn="ctr">
              <a:lnSpc>
                <a:spcPts val="19069"/>
              </a:lnSpc>
            </a:pPr>
            <a:r>
              <a:rPr lang="en-US" b="true" sz="15378" spc="292">
                <a:solidFill>
                  <a:srgbClr val="FFFFFF"/>
                </a:solidFill>
                <a:latin typeface="Muli Heavy"/>
                <a:ea typeface="Muli Heavy"/>
                <a:cs typeface="Muli Heavy"/>
                <a:sym typeface="Muli Heavy"/>
              </a:rPr>
              <a:t>¡MUCHAS</a:t>
            </a:r>
          </a:p>
          <a:p>
            <a:pPr algn="ctr">
              <a:lnSpc>
                <a:spcPts val="19069"/>
              </a:lnSpc>
            </a:pPr>
            <a:r>
              <a:rPr lang="en-US" b="true" sz="15378" spc="292">
                <a:solidFill>
                  <a:srgbClr val="FFFFFF"/>
                </a:solidFill>
                <a:latin typeface="Muli Heavy"/>
                <a:ea typeface="Muli Heavy"/>
                <a:cs typeface="Muli Heavy"/>
                <a:sym typeface="Muli Heavy"/>
              </a:rPr>
              <a:t>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5315925" y="-5730060"/>
            <a:ext cx="7656149" cy="21747120"/>
            <a:chOff x="0" y="0"/>
            <a:chExt cx="2016434" cy="5727637"/>
          </a:xfrm>
        </p:grpSpPr>
        <p:sp>
          <p:nvSpPr>
            <p:cNvPr name="Freeform 4" id="4"/>
            <p:cNvSpPr/>
            <p:nvPr/>
          </p:nvSpPr>
          <p:spPr>
            <a:xfrm flipH="false" flipV="false" rot="0">
              <a:off x="0" y="0"/>
              <a:ext cx="2016434" cy="5727636"/>
            </a:xfrm>
            <a:custGeom>
              <a:avLst/>
              <a:gdLst/>
              <a:ahLst/>
              <a:cxnLst/>
              <a:rect r="r" b="b" t="t" l="l"/>
              <a:pathLst>
                <a:path h="5727636" w="2016434">
                  <a:moveTo>
                    <a:pt x="28314" y="0"/>
                  </a:moveTo>
                  <a:lnTo>
                    <a:pt x="1988121" y="0"/>
                  </a:lnTo>
                  <a:cubicBezTo>
                    <a:pt x="1995630" y="0"/>
                    <a:pt x="2002832" y="2983"/>
                    <a:pt x="2008142" y="8293"/>
                  </a:cubicBezTo>
                  <a:cubicBezTo>
                    <a:pt x="2013452" y="13603"/>
                    <a:pt x="2016434" y="20804"/>
                    <a:pt x="2016434" y="28314"/>
                  </a:cubicBezTo>
                  <a:lnTo>
                    <a:pt x="2016434" y="5699323"/>
                  </a:lnTo>
                  <a:cubicBezTo>
                    <a:pt x="2016434" y="5706832"/>
                    <a:pt x="2013452" y="5714034"/>
                    <a:pt x="2008142" y="5719344"/>
                  </a:cubicBezTo>
                  <a:cubicBezTo>
                    <a:pt x="2002832" y="5724653"/>
                    <a:pt x="1995630" y="5727636"/>
                    <a:pt x="1988121" y="5727636"/>
                  </a:cubicBezTo>
                  <a:lnTo>
                    <a:pt x="28314" y="5727636"/>
                  </a:lnTo>
                  <a:cubicBezTo>
                    <a:pt x="20804" y="5727636"/>
                    <a:pt x="13603" y="5724653"/>
                    <a:pt x="8293" y="5719344"/>
                  </a:cubicBezTo>
                  <a:cubicBezTo>
                    <a:pt x="2983" y="5714034"/>
                    <a:pt x="0" y="5706832"/>
                    <a:pt x="0" y="5699323"/>
                  </a:cubicBezTo>
                  <a:lnTo>
                    <a:pt x="0" y="28314"/>
                  </a:lnTo>
                  <a:cubicBezTo>
                    <a:pt x="0" y="20804"/>
                    <a:pt x="2983" y="13603"/>
                    <a:pt x="8293" y="8293"/>
                  </a:cubicBezTo>
                  <a:cubicBezTo>
                    <a:pt x="13603" y="2983"/>
                    <a:pt x="20804" y="0"/>
                    <a:pt x="28314" y="0"/>
                  </a:cubicBezTo>
                  <a:close/>
                </a:path>
              </a:pathLst>
            </a:custGeom>
            <a:solidFill>
              <a:srgbClr val="000A1F">
                <a:alpha val="60000"/>
              </a:srgbClr>
            </a:solidFill>
          </p:spPr>
        </p:sp>
        <p:sp>
          <p:nvSpPr>
            <p:cNvPr name="TextBox 5" id="5"/>
            <p:cNvSpPr txBox="true"/>
            <p:nvPr/>
          </p:nvSpPr>
          <p:spPr>
            <a:xfrm>
              <a:off x="0" y="-38100"/>
              <a:ext cx="2016434" cy="5765737"/>
            </a:xfrm>
            <a:prstGeom prst="rect">
              <a:avLst/>
            </a:prstGeom>
          </p:spPr>
          <p:txBody>
            <a:bodyPr anchor="ctr" rtlCol="false" tIns="50800" lIns="50800" bIns="50800" rIns="50800"/>
            <a:lstStyle/>
            <a:p>
              <a:pPr algn="ctr">
                <a:lnSpc>
                  <a:spcPts val="1774"/>
                </a:lnSpc>
              </a:pPr>
            </a:p>
          </p:txBody>
        </p:sp>
      </p:grpSp>
      <p:sp>
        <p:nvSpPr>
          <p:cNvPr name="TextBox 6" id="6"/>
          <p:cNvSpPr txBox="true"/>
          <p:nvPr/>
        </p:nvSpPr>
        <p:spPr>
          <a:xfrm rot="0">
            <a:off x="3483896" y="2073697"/>
            <a:ext cx="4520777" cy="1190019"/>
          </a:xfrm>
          <a:prstGeom prst="rect">
            <a:avLst/>
          </a:prstGeom>
        </p:spPr>
        <p:txBody>
          <a:bodyPr anchor="t" rtlCol="false" tIns="0" lIns="0" bIns="0" rIns="0">
            <a:spAutoFit/>
          </a:bodyPr>
          <a:lstStyle/>
          <a:p>
            <a:pPr algn="l" marL="0" indent="0" lvl="0">
              <a:lnSpc>
                <a:spcPts val="9451"/>
              </a:lnSpc>
              <a:spcBef>
                <a:spcPct val="0"/>
              </a:spcBef>
            </a:pPr>
            <a:r>
              <a:rPr lang="en-US" b="true" sz="7621" spc="144">
                <a:solidFill>
                  <a:srgbClr val="FFFFFF"/>
                </a:solidFill>
                <a:latin typeface="Muli Heavy"/>
                <a:ea typeface="Muli Heavy"/>
                <a:cs typeface="Muli Heavy"/>
                <a:sym typeface="Muli Heavy"/>
              </a:rPr>
              <a:t>ÍNDICE</a:t>
            </a:r>
          </a:p>
        </p:txBody>
      </p:sp>
      <p:sp>
        <p:nvSpPr>
          <p:cNvPr name="TextBox 7" id="7"/>
          <p:cNvSpPr txBox="true"/>
          <p:nvPr/>
        </p:nvSpPr>
        <p:spPr>
          <a:xfrm rot="0">
            <a:off x="4372571" y="6129574"/>
            <a:ext cx="3810000" cy="6140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Ilustración placa </a:t>
            </a:r>
          </a:p>
        </p:txBody>
      </p:sp>
      <p:sp>
        <p:nvSpPr>
          <p:cNvPr name="TextBox 8" id="8"/>
          <p:cNvSpPr txBox="true"/>
          <p:nvPr/>
        </p:nvSpPr>
        <p:spPr>
          <a:xfrm rot="0">
            <a:off x="4372571" y="7112540"/>
            <a:ext cx="4771429" cy="12236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Diagrama del proyecto</a:t>
            </a:r>
          </a:p>
        </p:txBody>
      </p:sp>
      <p:sp>
        <p:nvSpPr>
          <p:cNvPr name="TextBox 9" id="9"/>
          <p:cNvSpPr txBox="true"/>
          <p:nvPr/>
        </p:nvSpPr>
        <p:spPr>
          <a:xfrm rot="0">
            <a:off x="10193443" y="7112540"/>
            <a:ext cx="3810000" cy="614044"/>
          </a:xfrm>
          <a:prstGeom prst="rect">
            <a:avLst/>
          </a:prstGeom>
        </p:spPr>
        <p:txBody>
          <a:bodyPr anchor="t" rtlCol="false" tIns="0" lIns="0" bIns="0" rIns="0">
            <a:spAutoFit/>
          </a:bodyPr>
          <a:lstStyle/>
          <a:p>
            <a:pPr algn="l">
              <a:lnSpc>
                <a:spcPts val="4841"/>
              </a:lnSpc>
            </a:pPr>
            <a:r>
              <a:rPr lang="en-US" sz="4001" strike="noStrike" u="none">
                <a:solidFill>
                  <a:srgbClr val="FFFFFF"/>
                </a:solidFill>
                <a:latin typeface="TT Interphases"/>
                <a:ea typeface="TT Interphases"/>
                <a:cs typeface="TT Interphases"/>
                <a:sym typeface="TT Interphases"/>
              </a:rPr>
              <a:t>Conclusión</a:t>
            </a:r>
          </a:p>
        </p:txBody>
      </p:sp>
      <p:sp>
        <p:nvSpPr>
          <p:cNvPr name="TextBox 10" id="10"/>
          <p:cNvSpPr txBox="true"/>
          <p:nvPr/>
        </p:nvSpPr>
        <p:spPr>
          <a:xfrm rot="0">
            <a:off x="10193443" y="6129574"/>
            <a:ext cx="3810000" cy="6140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Configuraciones</a:t>
            </a:r>
          </a:p>
        </p:txBody>
      </p:sp>
      <p:sp>
        <p:nvSpPr>
          <p:cNvPr name="TextBox 11" id="11"/>
          <p:cNvSpPr txBox="true"/>
          <p:nvPr/>
        </p:nvSpPr>
        <p:spPr>
          <a:xfrm rot="0">
            <a:off x="4372571" y="4150893"/>
            <a:ext cx="3810000" cy="614030"/>
          </a:xfrm>
          <a:prstGeom prst="rect">
            <a:avLst/>
          </a:prstGeom>
        </p:spPr>
        <p:txBody>
          <a:bodyPr anchor="t" rtlCol="false" tIns="0" lIns="0" bIns="0" rIns="0">
            <a:spAutoFit/>
          </a:bodyPr>
          <a:lstStyle/>
          <a:p>
            <a:pPr algn="l">
              <a:lnSpc>
                <a:spcPts val="4841"/>
              </a:lnSpc>
            </a:pPr>
            <a:r>
              <a:rPr lang="en-US" sz="4001" strike="noStrike" u="none">
                <a:solidFill>
                  <a:srgbClr val="FFFFFF"/>
                </a:solidFill>
                <a:latin typeface="TT Interphases"/>
                <a:ea typeface="TT Interphases"/>
                <a:cs typeface="TT Interphases"/>
                <a:sym typeface="TT Interphases"/>
              </a:rPr>
              <a:t>Introducción</a:t>
            </a:r>
          </a:p>
        </p:txBody>
      </p:sp>
      <p:sp>
        <p:nvSpPr>
          <p:cNvPr name="TextBox 12" id="12"/>
          <p:cNvSpPr txBox="true"/>
          <p:nvPr/>
        </p:nvSpPr>
        <p:spPr>
          <a:xfrm rot="0">
            <a:off x="4372571" y="5150463"/>
            <a:ext cx="3810000" cy="614030"/>
          </a:xfrm>
          <a:prstGeom prst="rect">
            <a:avLst/>
          </a:prstGeom>
        </p:spPr>
        <p:txBody>
          <a:bodyPr anchor="t" rtlCol="false" tIns="0" lIns="0" bIns="0" rIns="0">
            <a:spAutoFit/>
          </a:bodyPr>
          <a:lstStyle/>
          <a:p>
            <a:pPr algn="l">
              <a:lnSpc>
                <a:spcPts val="4841"/>
              </a:lnSpc>
            </a:pPr>
            <a:r>
              <a:rPr lang="en-US" sz="4001" strike="noStrike" u="none">
                <a:solidFill>
                  <a:srgbClr val="FFFFFF"/>
                </a:solidFill>
                <a:latin typeface="TT Interphases"/>
                <a:ea typeface="TT Interphases"/>
                <a:cs typeface="TT Interphases"/>
                <a:sym typeface="TT Interphases"/>
              </a:rPr>
              <a:t>Objetivos</a:t>
            </a:r>
          </a:p>
        </p:txBody>
      </p:sp>
      <p:sp>
        <p:nvSpPr>
          <p:cNvPr name="TextBox 13" id="13"/>
          <p:cNvSpPr txBox="true"/>
          <p:nvPr/>
        </p:nvSpPr>
        <p:spPr>
          <a:xfrm rot="0">
            <a:off x="10193443" y="4150893"/>
            <a:ext cx="3810000" cy="6140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Consideraciones</a:t>
            </a:r>
          </a:p>
        </p:txBody>
      </p:sp>
      <p:sp>
        <p:nvSpPr>
          <p:cNvPr name="TextBox 14" id="14"/>
          <p:cNvSpPr txBox="true"/>
          <p:nvPr/>
        </p:nvSpPr>
        <p:spPr>
          <a:xfrm rot="0">
            <a:off x="10193443" y="5150463"/>
            <a:ext cx="7317788" cy="614044"/>
          </a:xfrm>
          <a:prstGeom prst="rect">
            <a:avLst/>
          </a:prstGeom>
        </p:spPr>
        <p:txBody>
          <a:bodyPr anchor="t" rtlCol="false" tIns="0" lIns="0" bIns="0" rIns="0">
            <a:spAutoFit/>
          </a:bodyPr>
          <a:lstStyle/>
          <a:p>
            <a:pPr algn="l">
              <a:lnSpc>
                <a:spcPts val="4841"/>
              </a:lnSpc>
            </a:pPr>
            <a:r>
              <a:rPr lang="en-US" sz="4001">
                <a:solidFill>
                  <a:srgbClr val="FFFFFF"/>
                </a:solidFill>
                <a:latin typeface="TT Interphases"/>
                <a:ea typeface="TT Interphases"/>
                <a:cs typeface="TT Interphases"/>
                <a:sym typeface="TT Interphases"/>
              </a:rPr>
              <a:t>Diagrama de máquina de estado </a:t>
            </a:r>
          </a:p>
        </p:txBody>
      </p:sp>
      <p:grpSp>
        <p:nvGrpSpPr>
          <p:cNvPr name="Group 15" id="15"/>
          <p:cNvGrpSpPr/>
          <p:nvPr/>
        </p:nvGrpSpPr>
        <p:grpSpPr>
          <a:xfrm rot="0">
            <a:off x="3483896" y="4146353"/>
            <a:ext cx="632635" cy="632635"/>
            <a:chOff x="0" y="0"/>
            <a:chExt cx="843514" cy="843514"/>
          </a:xfrm>
        </p:grpSpPr>
        <p:grpSp>
          <p:nvGrpSpPr>
            <p:cNvPr name="Group 16" id="16"/>
            <p:cNvGrpSpPr/>
            <p:nvPr/>
          </p:nvGrpSpPr>
          <p:grpSpPr>
            <a:xfrm rot="0">
              <a:off x="0" y="0"/>
              <a:ext cx="843514" cy="84351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19" id="19"/>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1</a:t>
              </a:r>
            </a:p>
          </p:txBody>
        </p:sp>
      </p:grpSp>
      <p:grpSp>
        <p:nvGrpSpPr>
          <p:cNvPr name="Group 20" id="20"/>
          <p:cNvGrpSpPr/>
          <p:nvPr/>
        </p:nvGrpSpPr>
        <p:grpSpPr>
          <a:xfrm rot="0">
            <a:off x="9297684" y="4146353"/>
            <a:ext cx="632635" cy="632635"/>
            <a:chOff x="0" y="0"/>
            <a:chExt cx="843514" cy="843514"/>
          </a:xfrm>
        </p:grpSpPr>
        <p:grpSp>
          <p:nvGrpSpPr>
            <p:cNvPr name="Group 21" id="21"/>
            <p:cNvGrpSpPr/>
            <p:nvPr/>
          </p:nvGrpSpPr>
          <p:grpSpPr>
            <a:xfrm rot="0">
              <a:off x="0" y="0"/>
              <a:ext cx="843514" cy="84351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24" id="24"/>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5</a:t>
              </a:r>
            </a:p>
          </p:txBody>
        </p:sp>
      </p:grpSp>
      <p:grpSp>
        <p:nvGrpSpPr>
          <p:cNvPr name="Group 25" id="25"/>
          <p:cNvGrpSpPr/>
          <p:nvPr/>
        </p:nvGrpSpPr>
        <p:grpSpPr>
          <a:xfrm rot="0">
            <a:off x="3483896" y="5145923"/>
            <a:ext cx="632635" cy="632635"/>
            <a:chOff x="0" y="0"/>
            <a:chExt cx="843514" cy="843514"/>
          </a:xfrm>
        </p:grpSpPr>
        <p:grpSp>
          <p:nvGrpSpPr>
            <p:cNvPr name="Group 26" id="26"/>
            <p:cNvGrpSpPr/>
            <p:nvPr/>
          </p:nvGrpSpPr>
          <p:grpSpPr>
            <a:xfrm rot="0">
              <a:off x="0" y="0"/>
              <a:ext cx="843514" cy="84351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29" id="29"/>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2</a:t>
              </a:r>
            </a:p>
          </p:txBody>
        </p:sp>
      </p:grpSp>
      <p:grpSp>
        <p:nvGrpSpPr>
          <p:cNvPr name="Group 30" id="30"/>
          <p:cNvGrpSpPr/>
          <p:nvPr/>
        </p:nvGrpSpPr>
        <p:grpSpPr>
          <a:xfrm rot="0">
            <a:off x="9297684" y="5145923"/>
            <a:ext cx="632635" cy="632635"/>
            <a:chOff x="0" y="0"/>
            <a:chExt cx="843514" cy="843514"/>
          </a:xfrm>
        </p:grpSpPr>
        <p:grpSp>
          <p:nvGrpSpPr>
            <p:cNvPr name="Group 31" id="31"/>
            <p:cNvGrpSpPr/>
            <p:nvPr/>
          </p:nvGrpSpPr>
          <p:grpSpPr>
            <a:xfrm rot="0">
              <a:off x="0" y="0"/>
              <a:ext cx="843514" cy="84351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34" id="34"/>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6</a:t>
              </a:r>
            </a:p>
          </p:txBody>
        </p:sp>
      </p:grpSp>
      <p:grpSp>
        <p:nvGrpSpPr>
          <p:cNvPr name="Group 35" id="35"/>
          <p:cNvGrpSpPr/>
          <p:nvPr/>
        </p:nvGrpSpPr>
        <p:grpSpPr>
          <a:xfrm rot="0">
            <a:off x="3483896" y="6145493"/>
            <a:ext cx="632635" cy="632635"/>
            <a:chOff x="0" y="0"/>
            <a:chExt cx="843514" cy="843514"/>
          </a:xfrm>
        </p:grpSpPr>
        <p:grpSp>
          <p:nvGrpSpPr>
            <p:cNvPr name="Group 36" id="36"/>
            <p:cNvGrpSpPr/>
            <p:nvPr/>
          </p:nvGrpSpPr>
          <p:grpSpPr>
            <a:xfrm rot="0">
              <a:off x="0" y="0"/>
              <a:ext cx="843514" cy="84351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39" id="39"/>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3</a:t>
              </a:r>
            </a:p>
          </p:txBody>
        </p:sp>
      </p:grpSp>
      <p:grpSp>
        <p:nvGrpSpPr>
          <p:cNvPr name="Group 40" id="40"/>
          <p:cNvGrpSpPr/>
          <p:nvPr/>
        </p:nvGrpSpPr>
        <p:grpSpPr>
          <a:xfrm rot="0">
            <a:off x="9297684" y="6145493"/>
            <a:ext cx="632635" cy="632635"/>
            <a:chOff x="0" y="0"/>
            <a:chExt cx="843514" cy="843514"/>
          </a:xfrm>
        </p:grpSpPr>
        <p:grpSp>
          <p:nvGrpSpPr>
            <p:cNvPr name="Group 41" id="41"/>
            <p:cNvGrpSpPr/>
            <p:nvPr/>
          </p:nvGrpSpPr>
          <p:grpSpPr>
            <a:xfrm rot="0">
              <a:off x="0" y="0"/>
              <a:ext cx="843514" cy="84351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44" id="44"/>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7</a:t>
              </a:r>
            </a:p>
          </p:txBody>
        </p:sp>
      </p:grpSp>
      <p:grpSp>
        <p:nvGrpSpPr>
          <p:cNvPr name="Group 45" id="45"/>
          <p:cNvGrpSpPr/>
          <p:nvPr/>
        </p:nvGrpSpPr>
        <p:grpSpPr>
          <a:xfrm rot="0">
            <a:off x="3483896" y="7145064"/>
            <a:ext cx="632635" cy="632635"/>
            <a:chOff x="0" y="0"/>
            <a:chExt cx="843514" cy="843514"/>
          </a:xfrm>
        </p:grpSpPr>
        <p:grpSp>
          <p:nvGrpSpPr>
            <p:cNvPr name="Group 46" id="46"/>
            <p:cNvGrpSpPr/>
            <p:nvPr/>
          </p:nvGrpSpPr>
          <p:grpSpPr>
            <a:xfrm rot="0">
              <a:off x="0" y="0"/>
              <a:ext cx="843514" cy="84351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8" id="48"/>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49" id="49"/>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4</a:t>
              </a:r>
            </a:p>
          </p:txBody>
        </p:sp>
      </p:grpSp>
      <p:grpSp>
        <p:nvGrpSpPr>
          <p:cNvPr name="Group 50" id="50"/>
          <p:cNvGrpSpPr/>
          <p:nvPr/>
        </p:nvGrpSpPr>
        <p:grpSpPr>
          <a:xfrm rot="0">
            <a:off x="9297684" y="7145064"/>
            <a:ext cx="632635" cy="632635"/>
            <a:chOff x="0" y="0"/>
            <a:chExt cx="843514" cy="843514"/>
          </a:xfrm>
        </p:grpSpPr>
        <p:grpSp>
          <p:nvGrpSpPr>
            <p:cNvPr name="Group 51" id="51"/>
            <p:cNvGrpSpPr/>
            <p:nvPr/>
          </p:nvGrpSpPr>
          <p:grpSpPr>
            <a:xfrm rot="0">
              <a:off x="0" y="0"/>
              <a:ext cx="843514" cy="843514"/>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3" id="53"/>
              <p:cNvSpPr txBox="true"/>
              <p:nvPr/>
            </p:nvSpPr>
            <p:spPr>
              <a:xfrm>
                <a:off x="76200" y="38100"/>
                <a:ext cx="660400" cy="698500"/>
              </a:xfrm>
              <a:prstGeom prst="rect">
                <a:avLst/>
              </a:prstGeom>
            </p:spPr>
            <p:txBody>
              <a:bodyPr anchor="ctr" rtlCol="false" tIns="50800" lIns="50800" bIns="50800" rIns="50800"/>
              <a:lstStyle/>
              <a:p>
                <a:pPr algn="ctr">
                  <a:lnSpc>
                    <a:spcPts val="1774"/>
                  </a:lnSpc>
                </a:pPr>
              </a:p>
            </p:txBody>
          </p:sp>
        </p:grpSp>
        <p:sp>
          <p:nvSpPr>
            <p:cNvPr name="TextBox 54" id="54"/>
            <p:cNvSpPr txBox="true"/>
            <p:nvPr/>
          </p:nvSpPr>
          <p:spPr>
            <a:xfrm rot="0">
              <a:off x="223126" y="14143"/>
              <a:ext cx="397262" cy="748553"/>
            </a:xfrm>
            <a:prstGeom prst="rect">
              <a:avLst/>
            </a:prstGeom>
          </p:spPr>
          <p:txBody>
            <a:bodyPr anchor="t" rtlCol="false" tIns="0" lIns="0" bIns="0" rIns="0">
              <a:spAutoFit/>
            </a:bodyPr>
            <a:lstStyle/>
            <a:p>
              <a:pPr algn="ctr" marL="0" indent="0" lvl="0">
                <a:lnSpc>
                  <a:spcPts val="4809"/>
                </a:lnSpc>
                <a:spcBef>
                  <a:spcPct val="0"/>
                </a:spcBef>
              </a:pPr>
              <a:r>
                <a:rPr lang="en-US" b="true" sz="3435">
                  <a:solidFill>
                    <a:srgbClr val="000A1F"/>
                  </a:solidFill>
                  <a:latin typeface="TT Interphases Bold"/>
                  <a:ea typeface="TT Interphases Bold"/>
                  <a:cs typeface="TT Interphases Bold"/>
                  <a:sym typeface="TT Interphases Bold"/>
                </a:rPr>
                <a:t>8</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5315925" y="-5226033"/>
            <a:ext cx="7656149" cy="20739065"/>
            <a:chOff x="0" y="0"/>
            <a:chExt cx="2016434" cy="5462141"/>
          </a:xfrm>
        </p:grpSpPr>
        <p:sp>
          <p:nvSpPr>
            <p:cNvPr name="Freeform 4" id="4"/>
            <p:cNvSpPr/>
            <p:nvPr/>
          </p:nvSpPr>
          <p:spPr>
            <a:xfrm flipH="false" flipV="false" rot="0">
              <a:off x="0" y="0"/>
              <a:ext cx="2016434" cy="5462141"/>
            </a:xfrm>
            <a:custGeom>
              <a:avLst/>
              <a:gdLst/>
              <a:ahLst/>
              <a:cxnLst/>
              <a:rect r="r" b="b" t="t" l="l"/>
              <a:pathLst>
                <a:path h="5462141" w="2016434">
                  <a:moveTo>
                    <a:pt x="28314" y="0"/>
                  </a:moveTo>
                  <a:lnTo>
                    <a:pt x="1988121" y="0"/>
                  </a:lnTo>
                  <a:cubicBezTo>
                    <a:pt x="1995630" y="0"/>
                    <a:pt x="2002832" y="2983"/>
                    <a:pt x="2008142" y="8293"/>
                  </a:cubicBezTo>
                  <a:cubicBezTo>
                    <a:pt x="2013452" y="13603"/>
                    <a:pt x="2016434" y="20804"/>
                    <a:pt x="2016434" y="28314"/>
                  </a:cubicBezTo>
                  <a:lnTo>
                    <a:pt x="2016434" y="5433827"/>
                  </a:lnTo>
                  <a:cubicBezTo>
                    <a:pt x="2016434" y="5441336"/>
                    <a:pt x="2013452" y="5448538"/>
                    <a:pt x="2008142" y="5453848"/>
                  </a:cubicBezTo>
                  <a:cubicBezTo>
                    <a:pt x="2002832" y="5459157"/>
                    <a:pt x="1995630" y="5462141"/>
                    <a:pt x="1988121" y="5462141"/>
                  </a:cubicBezTo>
                  <a:lnTo>
                    <a:pt x="28314" y="5462141"/>
                  </a:lnTo>
                  <a:cubicBezTo>
                    <a:pt x="20804" y="5462141"/>
                    <a:pt x="13603" y="5459157"/>
                    <a:pt x="8293" y="5453848"/>
                  </a:cubicBezTo>
                  <a:cubicBezTo>
                    <a:pt x="2983" y="5448538"/>
                    <a:pt x="0" y="5441336"/>
                    <a:pt x="0" y="5433827"/>
                  </a:cubicBezTo>
                  <a:lnTo>
                    <a:pt x="0" y="28314"/>
                  </a:lnTo>
                  <a:cubicBezTo>
                    <a:pt x="0" y="20804"/>
                    <a:pt x="2983" y="13603"/>
                    <a:pt x="8293" y="8293"/>
                  </a:cubicBezTo>
                  <a:cubicBezTo>
                    <a:pt x="13603" y="2983"/>
                    <a:pt x="20804" y="0"/>
                    <a:pt x="28314" y="0"/>
                  </a:cubicBezTo>
                  <a:close/>
                </a:path>
              </a:pathLst>
            </a:custGeom>
            <a:solidFill>
              <a:srgbClr val="000A1F">
                <a:alpha val="60000"/>
              </a:srgbClr>
            </a:solidFill>
          </p:spPr>
        </p:sp>
        <p:sp>
          <p:nvSpPr>
            <p:cNvPr name="TextBox 5" id="5"/>
            <p:cNvSpPr txBox="true"/>
            <p:nvPr/>
          </p:nvSpPr>
          <p:spPr>
            <a:xfrm>
              <a:off x="0" y="-38100"/>
              <a:ext cx="2016434" cy="5500241"/>
            </a:xfrm>
            <a:prstGeom prst="rect">
              <a:avLst/>
            </a:prstGeom>
          </p:spPr>
          <p:txBody>
            <a:bodyPr anchor="ctr" rtlCol="false" tIns="50800" lIns="50800" bIns="50800" rIns="50800"/>
            <a:lstStyle/>
            <a:p>
              <a:pPr algn="ctr">
                <a:lnSpc>
                  <a:spcPts val="1774"/>
                </a:lnSpc>
              </a:pPr>
            </a:p>
          </p:txBody>
        </p:sp>
      </p:grpSp>
      <p:sp>
        <p:nvSpPr>
          <p:cNvPr name="TextBox 6" id="6"/>
          <p:cNvSpPr txBox="true"/>
          <p:nvPr/>
        </p:nvSpPr>
        <p:spPr>
          <a:xfrm rot="0">
            <a:off x="1028700" y="3838040"/>
            <a:ext cx="16230600" cy="4803586"/>
          </a:xfrm>
          <a:prstGeom prst="rect">
            <a:avLst/>
          </a:prstGeom>
        </p:spPr>
        <p:txBody>
          <a:bodyPr anchor="t" rtlCol="false" tIns="0" lIns="0" bIns="0" rIns="0">
            <a:spAutoFit/>
          </a:bodyPr>
          <a:lstStyle/>
          <a:p>
            <a:pPr algn="ctr">
              <a:lnSpc>
                <a:spcPts val="6386"/>
              </a:lnSpc>
            </a:pPr>
            <a:r>
              <a:rPr lang="en-US" sz="3967">
                <a:solidFill>
                  <a:srgbClr val="FFFFFF"/>
                </a:solidFill>
                <a:latin typeface="TT Interphases"/>
                <a:ea typeface="TT Interphases"/>
                <a:cs typeface="TT Interphases"/>
                <a:sym typeface="TT Interphases"/>
              </a:rPr>
              <a:t>La seguridad en el hogar es una necesidad fundamental en la sociedad actual. Con el avance de la tecnología, los sistemas de seguridad han evolucionado, permitiendo la implementación de dispositivos electrónicos que brindan una protección más efectiva y accesible. Para este desarrollo del sistema utilizaremos una placa de desarrollo STM32 NUCLEO-F429ZI. </a:t>
            </a:r>
          </a:p>
        </p:txBody>
      </p:sp>
      <p:sp>
        <p:nvSpPr>
          <p:cNvPr name="TextBox 7" id="7"/>
          <p:cNvSpPr txBox="true"/>
          <p:nvPr/>
        </p:nvSpPr>
        <p:spPr>
          <a:xfrm rot="0">
            <a:off x="4693146" y="2284388"/>
            <a:ext cx="8901708" cy="1190019"/>
          </a:xfrm>
          <a:prstGeom prst="rect">
            <a:avLst/>
          </a:prstGeom>
        </p:spPr>
        <p:txBody>
          <a:bodyPr anchor="t" rtlCol="false" tIns="0" lIns="0" bIns="0" rIns="0">
            <a:spAutoFit/>
          </a:bodyPr>
          <a:lstStyle/>
          <a:p>
            <a:pPr algn="ctr" marL="0" indent="0" lvl="0">
              <a:lnSpc>
                <a:spcPts val="9451"/>
              </a:lnSpc>
              <a:spcBef>
                <a:spcPct val="0"/>
              </a:spcBef>
            </a:pPr>
            <a:r>
              <a:rPr lang="en-US" b="true" sz="7621" spc="144" strike="noStrike" u="none">
                <a:solidFill>
                  <a:srgbClr val="FFFFFF"/>
                </a:solidFill>
                <a:latin typeface="Muli Heavy"/>
                <a:ea typeface="Muli Heavy"/>
                <a:cs typeface="Muli Heavy"/>
                <a:sym typeface="Muli Heavy"/>
              </a:rPr>
              <a:t>INTRODUCCIÓN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1120181" y="3917342"/>
            <a:ext cx="4742240" cy="4925202"/>
            <a:chOff x="0" y="0"/>
            <a:chExt cx="1248985" cy="1297173"/>
          </a:xfrm>
        </p:grpSpPr>
        <p:sp>
          <p:nvSpPr>
            <p:cNvPr name="Freeform 4" id="4"/>
            <p:cNvSpPr/>
            <p:nvPr/>
          </p:nvSpPr>
          <p:spPr>
            <a:xfrm flipH="false" flipV="false" rot="0">
              <a:off x="0" y="0"/>
              <a:ext cx="1248985" cy="1297173"/>
            </a:xfrm>
            <a:custGeom>
              <a:avLst/>
              <a:gdLst/>
              <a:ahLst/>
              <a:cxnLst/>
              <a:rect r="r" b="b" t="t" l="l"/>
              <a:pathLst>
                <a:path h="1297173" w="1248985">
                  <a:moveTo>
                    <a:pt x="45711" y="0"/>
                  </a:moveTo>
                  <a:lnTo>
                    <a:pt x="1203274" y="0"/>
                  </a:lnTo>
                  <a:cubicBezTo>
                    <a:pt x="1215397" y="0"/>
                    <a:pt x="1227024" y="4816"/>
                    <a:pt x="1235597" y="13389"/>
                  </a:cubicBezTo>
                  <a:cubicBezTo>
                    <a:pt x="1244169" y="21961"/>
                    <a:pt x="1248985" y="33588"/>
                    <a:pt x="1248985" y="45711"/>
                  </a:cubicBezTo>
                  <a:lnTo>
                    <a:pt x="1248985" y="1251461"/>
                  </a:lnTo>
                  <a:cubicBezTo>
                    <a:pt x="1248985" y="1276707"/>
                    <a:pt x="1228519" y="1297173"/>
                    <a:pt x="1203274" y="1297173"/>
                  </a:cubicBezTo>
                  <a:lnTo>
                    <a:pt x="45711" y="1297173"/>
                  </a:lnTo>
                  <a:cubicBezTo>
                    <a:pt x="33588" y="1297173"/>
                    <a:pt x="21961" y="1292357"/>
                    <a:pt x="13389" y="1283784"/>
                  </a:cubicBezTo>
                  <a:cubicBezTo>
                    <a:pt x="4816" y="1275212"/>
                    <a:pt x="0" y="1263585"/>
                    <a:pt x="0" y="1251461"/>
                  </a:cubicBezTo>
                  <a:lnTo>
                    <a:pt x="0" y="45711"/>
                  </a:lnTo>
                  <a:cubicBezTo>
                    <a:pt x="0" y="33588"/>
                    <a:pt x="4816" y="21961"/>
                    <a:pt x="13389" y="13389"/>
                  </a:cubicBezTo>
                  <a:cubicBezTo>
                    <a:pt x="21961" y="4816"/>
                    <a:pt x="33588" y="0"/>
                    <a:pt x="45711" y="0"/>
                  </a:cubicBezTo>
                  <a:close/>
                </a:path>
              </a:pathLst>
            </a:custGeom>
            <a:solidFill>
              <a:srgbClr val="000A1F">
                <a:alpha val="60000"/>
              </a:srgbClr>
            </a:solidFill>
          </p:spPr>
        </p:sp>
        <p:sp>
          <p:nvSpPr>
            <p:cNvPr name="TextBox 5" id="5"/>
            <p:cNvSpPr txBox="true"/>
            <p:nvPr/>
          </p:nvSpPr>
          <p:spPr>
            <a:xfrm>
              <a:off x="0" y="-38100"/>
              <a:ext cx="1248985" cy="1335273"/>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5400000">
            <a:off x="6772880" y="3917342"/>
            <a:ext cx="4742240" cy="4925202"/>
            <a:chOff x="0" y="0"/>
            <a:chExt cx="1248985" cy="1297173"/>
          </a:xfrm>
        </p:grpSpPr>
        <p:sp>
          <p:nvSpPr>
            <p:cNvPr name="Freeform 7" id="7"/>
            <p:cNvSpPr/>
            <p:nvPr/>
          </p:nvSpPr>
          <p:spPr>
            <a:xfrm flipH="false" flipV="false" rot="0">
              <a:off x="0" y="0"/>
              <a:ext cx="1248985" cy="1297173"/>
            </a:xfrm>
            <a:custGeom>
              <a:avLst/>
              <a:gdLst/>
              <a:ahLst/>
              <a:cxnLst/>
              <a:rect r="r" b="b" t="t" l="l"/>
              <a:pathLst>
                <a:path h="1297173" w="1248985">
                  <a:moveTo>
                    <a:pt x="45711" y="0"/>
                  </a:moveTo>
                  <a:lnTo>
                    <a:pt x="1203274" y="0"/>
                  </a:lnTo>
                  <a:cubicBezTo>
                    <a:pt x="1215397" y="0"/>
                    <a:pt x="1227024" y="4816"/>
                    <a:pt x="1235597" y="13389"/>
                  </a:cubicBezTo>
                  <a:cubicBezTo>
                    <a:pt x="1244169" y="21961"/>
                    <a:pt x="1248985" y="33588"/>
                    <a:pt x="1248985" y="45711"/>
                  </a:cubicBezTo>
                  <a:lnTo>
                    <a:pt x="1248985" y="1251461"/>
                  </a:lnTo>
                  <a:cubicBezTo>
                    <a:pt x="1248985" y="1276707"/>
                    <a:pt x="1228519" y="1297173"/>
                    <a:pt x="1203274" y="1297173"/>
                  </a:cubicBezTo>
                  <a:lnTo>
                    <a:pt x="45711" y="1297173"/>
                  </a:lnTo>
                  <a:cubicBezTo>
                    <a:pt x="33588" y="1297173"/>
                    <a:pt x="21961" y="1292357"/>
                    <a:pt x="13389" y="1283784"/>
                  </a:cubicBezTo>
                  <a:cubicBezTo>
                    <a:pt x="4816" y="1275212"/>
                    <a:pt x="0" y="1263585"/>
                    <a:pt x="0" y="1251461"/>
                  </a:cubicBezTo>
                  <a:lnTo>
                    <a:pt x="0" y="45711"/>
                  </a:lnTo>
                  <a:cubicBezTo>
                    <a:pt x="0" y="33588"/>
                    <a:pt x="4816" y="21961"/>
                    <a:pt x="13389" y="13389"/>
                  </a:cubicBezTo>
                  <a:cubicBezTo>
                    <a:pt x="21961" y="4816"/>
                    <a:pt x="33588" y="0"/>
                    <a:pt x="45711" y="0"/>
                  </a:cubicBezTo>
                  <a:close/>
                </a:path>
              </a:pathLst>
            </a:custGeom>
            <a:solidFill>
              <a:srgbClr val="000A1F">
                <a:alpha val="60000"/>
              </a:srgbClr>
            </a:solidFill>
          </p:spPr>
        </p:sp>
        <p:sp>
          <p:nvSpPr>
            <p:cNvPr name="TextBox 8" id="8"/>
            <p:cNvSpPr txBox="true"/>
            <p:nvPr/>
          </p:nvSpPr>
          <p:spPr>
            <a:xfrm>
              <a:off x="0" y="-38100"/>
              <a:ext cx="1248985" cy="1335273"/>
            </a:xfrm>
            <a:prstGeom prst="rect">
              <a:avLst/>
            </a:prstGeom>
          </p:spPr>
          <p:txBody>
            <a:bodyPr anchor="ctr" rtlCol="false" tIns="50800" lIns="50800" bIns="50800" rIns="50800"/>
            <a:lstStyle/>
            <a:p>
              <a:pPr algn="ctr">
                <a:lnSpc>
                  <a:spcPts val="1774"/>
                </a:lnSpc>
              </a:pPr>
            </a:p>
          </p:txBody>
        </p:sp>
      </p:grpSp>
      <p:grpSp>
        <p:nvGrpSpPr>
          <p:cNvPr name="Group 9" id="9"/>
          <p:cNvGrpSpPr/>
          <p:nvPr/>
        </p:nvGrpSpPr>
        <p:grpSpPr>
          <a:xfrm rot="5400000">
            <a:off x="7080022" y="-3307151"/>
            <a:ext cx="4127957" cy="7135769"/>
            <a:chOff x="0" y="0"/>
            <a:chExt cx="1087198" cy="1879380"/>
          </a:xfrm>
        </p:grpSpPr>
        <p:sp>
          <p:nvSpPr>
            <p:cNvPr name="Freeform 10" id="10"/>
            <p:cNvSpPr/>
            <p:nvPr/>
          </p:nvSpPr>
          <p:spPr>
            <a:xfrm flipH="false" flipV="false" rot="0">
              <a:off x="0" y="0"/>
              <a:ext cx="1087198" cy="1879380"/>
            </a:xfrm>
            <a:custGeom>
              <a:avLst/>
              <a:gdLst/>
              <a:ahLst/>
              <a:cxnLst/>
              <a:rect r="r" b="b" t="t" l="l"/>
              <a:pathLst>
                <a:path h="1879380" w="1087198">
                  <a:moveTo>
                    <a:pt x="52514" y="0"/>
                  </a:moveTo>
                  <a:lnTo>
                    <a:pt x="1034685" y="0"/>
                  </a:lnTo>
                  <a:cubicBezTo>
                    <a:pt x="1063687" y="0"/>
                    <a:pt x="1087198" y="23511"/>
                    <a:pt x="1087198" y="52514"/>
                  </a:cubicBezTo>
                  <a:lnTo>
                    <a:pt x="1087198" y="1826866"/>
                  </a:lnTo>
                  <a:cubicBezTo>
                    <a:pt x="1087198" y="1840794"/>
                    <a:pt x="1081666" y="1854151"/>
                    <a:pt x="1071818" y="1863999"/>
                  </a:cubicBezTo>
                  <a:cubicBezTo>
                    <a:pt x="1061969" y="1873847"/>
                    <a:pt x="1048612" y="1879380"/>
                    <a:pt x="1034685" y="1879380"/>
                  </a:cubicBezTo>
                  <a:lnTo>
                    <a:pt x="52514" y="1879380"/>
                  </a:lnTo>
                  <a:cubicBezTo>
                    <a:pt x="23511" y="1879380"/>
                    <a:pt x="0" y="1855869"/>
                    <a:pt x="0" y="1826866"/>
                  </a:cubicBezTo>
                  <a:lnTo>
                    <a:pt x="0" y="52514"/>
                  </a:lnTo>
                  <a:cubicBezTo>
                    <a:pt x="0" y="23511"/>
                    <a:pt x="23511" y="0"/>
                    <a:pt x="52514" y="0"/>
                  </a:cubicBezTo>
                  <a:close/>
                </a:path>
              </a:pathLst>
            </a:custGeom>
            <a:solidFill>
              <a:srgbClr val="000A1F">
                <a:alpha val="60000"/>
              </a:srgbClr>
            </a:solidFill>
          </p:spPr>
        </p:sp>
        <p:sp>
          <p:nvSpPr>
            <p:cNvPr name="TextBox 11" id="11"/>
            <p:cNvSpPr txBox="true"/>
            <p:nvPr/>
          </p:nvSpPr>
          <p:spPr>
            <a:xfrm>
              <a:off x="0" y="-38100"/>
              <a:ext cx="1087198" cy="1917480"/>
            </a:xfrm>
            <a:prstGeom prst="rect">
              <a:avLst/>
            </a:prstGeom>
          </p:spPr>
          <p:txBody>
            <a:bodyPr anchor="ctr" rtlCol="false" tIns="50800" lIns="50800" bIns="50800" rIns="50800"/>
            <a:lstStyle/>
            <a:p>
              <a:pPr algn="ctr">
                <a:lnSpc>
                  <a:spcPts val="1774"/>
                </a:lnSpc>
              </a:pPr>
            </a:p>
          </p:txBody>
        </p:sp>
      </p:grpSp>
      <p:sp>
        <p:nvSpPr>
          <p:cNvPr name="TextBox 12" id="12"/>
          <p:cNvSpPr txBox="true"/>
          <p:nvPr/>
        </p:nvSpPr>
        <p:spPr>
          <a:xfrm rot="0">
            <a:off x="1406487" y="4505423"/>
            <a:ext cx="4169629" cy="3625215"/>
          </a:xfrm>
          <a:prstGeom prst="rect">
            <a:avLst/>
          </a:prstGeom>
        </p:spPr>
        <p:txBody>
          <a:bodyPr anchor="t" rtlCol="false" tIns="0" lIns="0" bIns="0" rIns="0">
            <a:spAutoFit/>
          </a:bodyPr>
          <a:lstStyle/>
          <a:p>
            <a:pPr algn="ctr">
              <a:lnSpc>
                <a:spcPts val="4830"/>
              </a:lnSpc>
            </a:pPr>
            <a:r>
              <a:rPr lang="en-US" sz="3000">
                <a:solidFill>
                  <a:srgbClr val="FFFFFF"/>
                </a:solidFill>
                <a:latin typeface="TT Interphases"/>
                <a:ea typeface="TT Interphases"/>
                <a:cs typeface="TT Interphases"/>
                <a:sym typeface="TT Interphases"/>
              </a:rPr>
              <a:t>El propósito principal del proyecto es diseñar e implementar un sistema de alarma que permita monitorear el acceso a una vivienda. </a:t>
            </a:r>
          </a:p>
        </p:txBody>
      </p:sp>
      <p:sp>
        <p:nvSpPr>
          <p:cNvPr name="TextBox 13" id="13"/>
          <p:cNvSpPr txBox="true"/>
          <p:nvPr/>
        </p:nvSpPr>
        <p:spPr>
          <a:xfrm rot="0">
            <a:off x="7059186" y="5984432"/>
            <a:ext cx="4169629" cy="657670"/>
          </a:xfrm>
          <a:prstGeom prst="rect">
            <a:avLst/>
          </a:prstGeom>
        </p:spPr>
        <p:txBody>
          <a:bodyPr anchor="t" rtlCol="false" tIns="0" lIns="0" bIns="0" rIns="0">
            <a:spAutoFit/>
          </a:bodyPr>
          <a:lstStyle/>
          <a:p>
            <a:pPr algn="ctr">
              <a:lnSpc>
                <a:spcPts val="5581"/>
              </a:lnSpc>
            </a:pPr>
            <a:r>
              <a:rPr lang="en-US" sz="3467" b="true">
                <a:solidFill>
                  <a:srgbClr val="FFFFFF"/>
                </a:solidFill>
                <a:latin typeface="TT Interphases Bold"/>
                <a:ea typeface="TT Interphases Bold"/>
                <a:cs typeface="TT Interphases Bold"/>
                <a:sym typeface="TT Interphases Bold"/>
              </a:rPr>
              <a:t>¿Cómo lo hacemos?</a:t>
            </a:r>
          </a:p>
        </p:txBody>
      </p:sp>
      <p:sp>
        <p:nvSpPr>
          <p:cNvPr name="TextBox 14" id="14"/>
          <p:cNvSpPr txBox="true"/>
          <p:nvPr/>
        </p:nvSpPr>
        <p:spPr>
          <a:xfrm rot="0">
            <a:off x="5795706" y="513908"/>
            <a:ext cx="6696587" cy="1190019"/>
          </a:xfrm>
          <a:prstGeom prst="rect">
            <a:avLst/>
          </a:prstGeom>
        </p:spPr>
        <p:txBody>
          <a:bodyPr anchor="t" rtlCol="false" tIns="0" lIns="0" bIns="0" rIns="0">
            <a:spAutoFit/>
          </a:bodyPr>
          <a:lstStyle/>
          <a:p>
            <a:pPr algn="ctr" marL="0" indent="0" lvl="0">
              <a:lnSpc>
                <a:spcPts val="9451"/>
              </a:lnSpc>
              <a:spcBef>
                <a:spcPct val="0"/>
              </a:spcBef>
            </a:pPr>
            <a:r>
              <a:rPr lang="en-US" b="true" sz="7621" spc="144">
                <a:solidFill>
                  <a:srgbClr val="FFFFFF"/>
                </a:solidFill>
                <a:latin typeface="Muli Heavy"/>
                <a:ea typeface="Muli Heavy"/>
                <a:cs typeface="Muli Heavy"/>
                <a:sym typeface="Muli Heavy"/>
              </a:rPr>
              <a:t>OBJETIVOS</a:t>
            </a:r>
          </a:p>
        </p:txBody>
      </p:sp>
      <p:grpSp>
        <p:nvGrpSpPr>
          <p:cNvPr name="Group 15" id="15"/>
          <p:cNvGrpSpPr/>
          <p:nvPr/>
        </p:nvGrpSpPr>
        <p:grpSpPr>
          <a:xfrm rot="5400000">
            <a:off x="12425579" y="3917342"/>
            <a:ext cx="4742240" cy="4925202"/>
            <a:chOff x="0" y="0"/>
            <a:chExt cx="1248985" cy="1297173"/>
          </a:xfrm>
        </p:grpSpPr>
        <p:sp>
          <p:nvSpPr>
            <p:cNvPr name="Freeform 16" id="16"/>
            <p:cNvSpPr/>
            <p:nvPr/>
          </p:nvSpPr>
          <p:spPr>
            <a:xfrm flipH="false" flipV="false" rot="0">
              <a:off x="0" y="0"/>
              <a:ext cx="1248985" cy="1297173"/>
            </a:xfrm>
            <a:custGeom>
              <a:avLst/>
              <a:gdLst/>
              <a:ahLst/>
              <a:cxnLst/>
              <a:rect r="r" b="b" t="t" l="l"/>
              <a:pathLst>
                <a:path h="1297173" w="1248985">
                  <a:moveTo>
                    <a:pt x="45711" y="0"/>
                  </a:moveTo>
                  <a:lnTo>
                    <a:pt x="1203274" y="0"/>
                  </a:lnTo>
                  <a:cubicBezTo>
                    <a:pt x="1215397" y="0"/>
                    <a:pt x="1227024" y="4816"/>
                    <a:pt x="1235597" y="13389"/>
                  </a:cubicBezTo>
                  <a:cubicBezTo>
                    <a:pt x="1244169" y="21961"/>
                    <a:pt x="1248985" y="33588"/>
                    <a:pt x="1248985" y="45711"/>
                  </a:cubicBezTo>
                  <a:lnTo>
                    <a:pt x="1248985" y="1251461"/>
                  </a:lnTo>
                  <a:cubicBezTo>
                    <a:pt x="1248985" y="1276707"/>
                    <a:pt x="1228519" y="1297173"/>
                    <a:pt x="1203274" y="1297173"/>
                  </a:cubicBezTo>
                  <a:lnTo>
                    <a:pt x="45711" y="1297173"/>
                  </a:lnTo>
                  <a:cubicBezTo>
                    <a:pt x="33588" y="1297173"/>
                    <a:pt x="21961" y="1292357"/>
                    <a:pt x="13389" y="1283784"/>
                  </a:cubicBezTo>
                  <a:cubicBezTo>
                    <a:pt x="4816" y="1275212"/>
                    <a:pt x="0" y="1263585"/>
                    <a:pt x="0" y="1251461"/>
                  </a:cubicBezTo>
                  <a:lnTo>
                    <a:pt x="0" y="45711"/>
                  </a:lnTo>
                  <a:cubicBezTo>
                    <a:pt x="0" y="33588"/>
                    <a:pt x="4816" y="21961"/>
                    <a:pt x="13389" y="13389"/>
                  </a:cubicBezTo>
                  <a:cubicBezTo>
                    <a:pt x="21961" y="4816"/>
                    <a:pt x="33588" y="0"/>
                    <a:pt x="45711" y="0"/>
                  </a:cubicBezTo>
                  <a:close/>
                </a:path>
              </a:pathLst>
            </a:custGeom>
            <a:solidFill>
              <a:srgbClr val="000A1F">
                <a:alpha val="60000"/>
              </a:srgbClr>
            </a:solidFill>
          </p:spPr>
        </p:sp>
        <p:sp>
          <p:nvSpPr>
            <p:cNvPr name="TextBox 17" id="17"/>
            <p:cNvSpPr txBox="true"/>
            <p:nvPr/>
          </p:nvSpPr>
          <p:spPr>
            <a:xfrm>
              <a:off x="0" y="-38100"/>
              <a:ext cx="1248985" cy="1335273"/>
            </a:xfrm>
            <a:prstGeom prst="rect">
              <a:avLst/>
            </a:prstGeom>
          </p:spPr>
          <p:txBody>
            <a:bodyPr anchor="ctr" rtlCol="false" tIns="50800" lIns="50800" bIns="50800" rIns="50800"/>
            <a:lstStyle/>
            <a:p>
              <a:pPr algn="ctr">
                <a:lnSpc>
                  <a:spcPts val="1774"/>
                </a:lnSpc>
              </a:pPr>
            </a:p>
          </p:txBody>
        </p:sp>
      </p:grpSp>
      <p:sp>
        <p:nvSpPr>
          <p:cNvPr name="TextBox 18" id="18"/>
          <p:cNvSpPr txBox="true"/>
          <p:nvPr/>
        </p:nvSpPr>
        <p:spPr>
          <a:xfrm rot="0">
            <a:off x="12711885" y="4505423"/>
            <a:ext cx="4169629" cy="3625215"/>
          </a:xfrm>
          <a:prstGeom prst="rect">
            <a:avLst/>
          </a:prstGeom>
        </p:spPr>
        <p:txBody>
          <a:bodyPr anchor="t" rtlCol="false" tIns="0" lIns="0" bIns="0" rIns="0">
            <a:spAutoFit/>
          </a:bodyPr>
          <a:lstStyle/>
          <a:p>
            <a:pPr algn="ctr">
              <a:lnSpc>
                <a:spcPts val="4830"/>
              </a:lnSpc>
            </a:pPr>
            <a:r>
              <a:rPr lang="en-US" sz="3000">
                <a:solidFill>
                  <a:srgbClr val="FFFFFF"/>
                </a:solidFill>
                <a:latin typeface="TT Interphases"/>
                <a:ea typeface="TT Interphases"/>
                <a:cs typeface="TT Interphases"/>
                <a:sym typeface="TT Interphases"/>
              </a:rPr>
              <a:t>Mediante sensores de movimiento y contacto magnético, proporcionando alertas visuales y sonoras en caso de una intrusión.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6215584" y="-1871099"/>
            <a:ext cx="6711098" cy="20298041"/>
            <a:chOff x="0" y="0"/>
            <a:chExt cx="1767532" cy="5345986"/>
          </a:xfrm>
        </p:grpSpPr>
        <p:sp>
          <p:nvSpPr>
            <p:cNvPr name="Freeform 4" id="4"/>
            <p:cNvSpPr/>
            <p:nvPr/>
          </p:nvSpPr>
          <p:spPr>
            <a:xfrm flipH="false" flipV="false" rot="0">
              <a:off x="0" y="0"/>
              <a:ext cx="1767532" cy="5345986"/>
            </a:xfrm>
            <a:custGeom>
              <a:avLst/>
              <a:gdLst/>
              <a:ahLst/>
              <a:cxnLst/>
              <a:rect r="r" b="b" t="t" l="l"/>
              <a:pathLst>
                <a:path h="5345986" w="1767532">
                  <a:moveTo>
                    <a:pt x="32301" y="0"/>
                  </a:moveTo>
                  <a:lnTo>
                    <a:pt x="1735231" y="0"/>
                  </a:lnTo>
                  <a:cubicBezTo>
                    <a:pt x="1743798" y="0"/>
                    <a:pt x="1752014" y="3403"/>
                    <a:pt x="1758071" y="9461"/>
                  </a:cubicBezTo>
                  <a:cubicBezTo>
                    <a:pt x="1764129" y="15518"/>
                    <a:pt x="1767532" y="23734"/>
                    <a:pt x="1767532" y="32301"/>
                  </a:cubicBezTo>
                  <a:lnTo>
                    <a:pt x="1767532" y="5313685"/>
                  </a:lnTo>
                  <a:cubicBezTo>
                    <a:pt x="1767532" y="5322252"/>
                    <a:pt x="1764129" y="5330468"/>
                    <a:pt x="1758071" y="5336525"/>
                  </a:cubicBezTo>
                  <a:cubicBezTo>
                    <a:pt x="1752014" y="5342583"/>
                    <a:pt x="1743798" y="5345986"/>
                    <a:pt x="1735231" y="5345986"/>
                  </a:cubicBezTo>
                  <a:lnTo>
                    <a:pt x="32301" y="5345986"/>
                  </a:lnTo>
                  <a:cubicBezTo>
                    <a:pt x="23734" y="5345986"/>
                    <a:pt x="15518" y="5342583"/>
                    <a:pt x="9461" y="5336525"/>
                  </a:cubicBezTo>
                  <a:cubicBezTo>
                    <a:pt x="3403" y="5330468"/>
                    <a:pt x="0" y="5322252"/>
                    <a:pt x="0" y="5313685"/>
                  </a:cubicBezTo>
                  <a:lnTo>
                    <a:pt x="0" y="32301"/>
                  </a:lnTo>
                  <a:cubicBezTo>
                    <a:pt x="0" y="23734"/>
                    <a:pt x="3403" y="15518"/>
                    <a:pt x="9461" y="9461"/>
                  </a:cubicBezTo>
                  <a:cubicBezTo>
                    <a:pt x="15518" y="3403"/>
                    <a:pt x="23734" y="0"/>
                    <a:pt x="32301" y="0"/>
                  </a:cubicBezTo>
                  <a:close/>
                </a:path>
              </a:pathLst>
            </a:custGeom>
            <a:solidFill>
              <a:srgbClr val="000A1F">
                <a:alpha val="60000"/>
              </a:srgbClr>
            </a:solidFill>
          </p:spPr>
        </p:sp>
        <p:sp>
          <p:nvSpPr>
            <p:cNvPr name="TextBox 5" id="5"/>
            <p:cNvSpPr txBox="true"/>
            <p:nvPr/>
          </p:nvSpPr>
          <p:spPr>
            <a:xfrm>
              <a:off x="0" y="-38100"/>
              <a:ext cx="1767532" cy="5384086"/>
            </a:xfrm>
            <a:prstGeom prst="rect">
              <a:avLst/>
            </a:prstGeom>
          </p:spPr>
          <p:txBody>
            <a:bodyPr anchor="ctr" rtlCol="false" tIns="50800" lIns="50800" bIns="50800" rIns="50800"/>
            <a:lstStyle/>
            <a:p>
              <a:pPr algn="ctr">
                <a:lnSpc>
                  <a:spcPts val="1774"/>
                </a:lnSpc>
              </a:pPr>
            </a:p>
          </p:txBody>
        </p:sp>
      </p:grpSp>
      <p:grpSp>
        <p:nvGrpSpPr>
          <p:cNvPr name="Group 6" id="6"/>
          <p:cNvGrpSpPr>
            <a:grpSpLocks noChangeAspect="true"/>
          </p:cNvGrpSpPr>
          <p:nvPr/>
        </p:nvGrpSpPr>
        <p:grpSpPr>
          <a:xfrm rot="0">
            <a:off x="1780198" y="1839424"/>
            <a:ext cx="14727605" cy="8447576"/>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FFFFFF"/>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000A1F"/>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FFFFF"/>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5506" t="0" r="-5506" b="0"/>
              </a:stretch>
            </a:blipFill>
          </p:spPr>
        </p:sp>
      </p:grpSp>
      <p:sp>
        <p:nvSpPr>
          <p:cNvPr name="TextBox 12" id="12"/>
          <p:cNvSpPr txBox="true"/>
          <p:nvPr/>
        </p:nvSpPr>
        <p:spPr>
          <a:xfrm rot="0">
            <a:off x="642793" y="419410"/>
            <a:ext cx="17002415" cy="1190006"/>
          </a:xfrm>
          <a:prstGeom prst="rect">
            <a:avLst/>
          </a:prstGeom>
        </p:spPr>
        <p:txBody>
          <a:bodyPr anchor="t" rtlCol="false" tIns="0" lIns="0" bIns="0" rIns="0">
            <a:spAutoFit/>
          </a:bodyPr>
          <a:lstStyle/>
          <a:p>
            <a:pPr algn="ctr" marL="0" indent="0" lvl="0">
              <a:lnSpc>
                <a:spcPts val="9451"/>
              </a:lnSpc>
              <a:spcBef>
                <a:spcPct val="0"/>
              </a:spcBef>
            </a:pPr>
            <a:r>
              <a:rPr lang="en-US" b="true" sz="7621" spc="144">
                <a:solidFill>
                  <a:srgbClr val="FFFFFF"/>
                </a:solidFill>
                <a:latin typeface="Muli Heavy"/>
                <a:ea typeface="Muli Heavy"/>
                <a:cs typeface="Muli Heavy"/>
                <a:sym typeface="Muli Heavy"/>
              </a:rPr>
              <a:t>PLACA STM32 NUCLEO-F429ZI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3065430" y="-4501359"/>
            <a:ext cx="12192397" cy="19805339"/>
            <a:chOff x="0" y="0"/>
            <a:chExt cx="3211166" cy="5216221"/>
          </a:xfrm>
        </p:grpSpPr>
        <p:sp>
          <p:nvSpPr>
            <p:cNvPr name="Freeform 4" id="4"/>
            <p:cNvSpPr/>
            <p:nvPr/>
          </p:nvSpPr>
          <p:spPr>
            <a:xfrm flipH="false" flipV="false" rot="0">
              <a:off x="0" y="0"/>
              <a:ext cx="3211166" cy="5216221"/>
            </a:xfrm>
            <a:custGeom>
              <a:avLst/>
              <a:gdLst/>
              <a:ahLst/>
              <a:cxnLst/>
              <a:rect r="r" b="b" t="t" l="l"/>
              <a:pathLst>
                <a:path h="5216221" w="3211166">
                  <a:moveTo>
                    <a:pt x="17779" y="0"/>
                  </a:moveTo>
                  <a:lnTo>
                    <a:pt x="3193387" y="0"/>
                  </a:lnTo>
                  <a:cubicBezTo>
                    <a:pt x="3203206" y="0"/>
                    <a:pt x="3211166" y="7960"/>
                    <a:pt x="3211166" y="17779"/>
                  </a:cubicBezTo>
                  <a:lnTo>
                    <a:pt x="3211166" y="5198441"/>
                  </a:lnTo>
                  <a:cubicBezTo>
                    <a:pt x="3211166" y="5208261"/>
                    <a:pt x="3203206" y="5216221"/>
                    <a:pt x="3193387" y="5216221"/>
                  </a:cubicBezTo>
                  <a:lnTo>
                    <a:pt x="17779" y="5216221"/>
                  </a:lnTo>
                  <a:cubicBezTo>
                    <a:pt x="7960" y="5216221"/>
                    <a:pt x="0" y="5208261"/>
                    <a:pt x="0" y="5198441"/>
                  </a:cubicBezTo>
                  <a:lnTo>
                    <a:pt x="0" y="17779"/>
                  </a:lnTo>
                  <a:cubicBezTo>
                    <a:pt x="0" y="7960"/>
                    <a:pt x="7960" y="0"/>
                    <a:pt x="17779" y="0"/>
                  </a:cubicBezTo>
                  <a:close/>
                </a:path>
              </a:pathLst>
            </a:custGeom>
            <a:solidFill>
              <a:srgbClr val="000A1F">
                <a:alpha val="60000"/>
              </a:srgbClr>
            </a:solidFill>
          </p:spPr>
        </p:sp>
        <p:sp>
          <p:nvSpPr>
            <p:cNvPr name="TextBox 5" id="5"/>
            <p:cNvSpPr txBox="true"/>
            <p:nvPr/>
          </p:nvSpPr>
          <p:spPr>
            <a:xfrm>
              <a:off x="0" y="-38100"/>
              <a:ext cx="3211166" cy="5254321"/>
            </a:xfrm>
            <a:prstGeom prst="rect">
              <a:avLst/>
            </a:prstGeom>
          </p:spPr>
          <p:txBody>
            <a:bodyPr anchor="ctr" rtlCol="false" tIns="50800" lIns="50800" bIns="50800" rIns="50800"/>
            <a:lstStyle/>
            <a:p>
              <a:pPr algn="ctr">
                <a:lnSpc>
                  <a:spcPts val="1774"/>
                </a:lnSpc>
              </a:pPr>
            </a:p>
          </p:txBody>
        </p:sp>
      </p:grpSp>
      <p:sp>
        <p:nvSpPr>
          <p:cNvPr name="Freeform 6" id="6"/>
          <p:cNvSpPr/>
          <p:nvPr/>
        </p:nvSpPr>
        <p:spPr>
          <a:xfrm flipH="false" flipV="false" rot="0">
            <a:off x="-907372" y="1276848"/>
            <a:ext cx="20713852" cy="9010152"/>
          </a:xfrm>
          <a:custGeom>
            <a:avLst/>
            <a:gdLst/>
            <a:ahLst/>
            <a:cxnLst/>
            <a:rect r="r" b="b" t="t" l="l"/>
            <a:pathLst>
              <a:path h="9010152" w="20713852">
                <a:moveTo>
                  <a:pt x="0" y="0"/>
                </a:moveTo>
                <a:lnTo>
                  <a:pt x="20713851" y="0"/>
                </a:lnTo>
                <a:lnTo>
                  <a:pt x="20713851" y="9010152"/>
                </a:lnTo>
                <a:lnTo>
                  <a:pt x="0" y="9010152"/>
                </a:lnTo>
                <a:lnTo>
                  <a:pt x="0" y="0"/>
                </a:lnTo>
                <a:close/>
              </a:path>
            </a:pathLst>
          </a:custGeom>
          <a:blipFill>
            <a:blip r:embed="rId3"/>
            <a:stretch>
              <a:fillRect l="-1877" t="-24344" r="-1764" b="-9681"/>
            </a:stretch>
          </a:blipFill>
        </p:spPr>
      </p:sp>
      <p:sp>
        <p:nvSpPr>
          <p:cNvPr name="TextBox 7" id="7"/>
          <p:cNvSpPr txBox="true"/>
          <p:nvPr/>
        </p:nvSpPr>
        <p:spPr>
          <a:xfrm rot="0">
            <a:off x="1681965" y="200637"/>
            <a:ext cx="14924069" cy="940562"/>
          </a:xfrm>
          <a:prstGeom prst="rect">
            <a:avLst/>
          </a:prstGeom>
        </p:spPr>
        <p:txBody>
          <a:bodyPr anchor="t" rtlCol="false" tIns="0" lIns="0" bIns="0" rIns="0">
            <a:spAutoFit/>
          </a:bodyPr>
          <a:lstStyle/>
          <a:p>
            <a:pPr algn="ctr" marL="0" indent="0" lvl="0">
              <a:lnSpc>
                <a:spcPts val="7564"/>
              </a:lnSpc>
              <a:spcBef>
                <a:spcPct val="0"/>
              </a:spcBef>
            </a:pPr>
            <a:r>
              <a:rPr lang="en-US" b="true" sz="6100" spc="115">
                <a:solidFill>
                  <a:srgbClr val="FFFFFF"/>
                </a:solidFill>
                <a:latin typeface="Muli Heavy"/>
                <a:ea typeface="Muli Heavy"/>
                <a:cs typeface="Muli Heavy"/>
                <a:sym typeface="Muli Heavy"/>
              </a:rPr>
              <a:t>DIAGRAMA DEL PROYECTO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grpSp>
        <p:nvGrpSpPr>
          <p:cNvPr name="Group 3" id="3"/>
          <p:cNvGrpSpPr/>
          <p:nvPr/>
        </p:nvGrpSpPr>
        <p:grpSpPr>
          <a:xfrm rot="5400000">
            <a:off x="5323702" y="-3553270"/>
            <a:ext cx="7640596" cy="20739065"/>
            <a:chOff x="0" y="0"/>
            <a:chExt cx="2012338" cy="5462141"/>
          </a:xfrm>
        </p:grpSpPr>
        <p:sp>
          <p:nvSpPr>
            <p:cNvPr name="Freeform 4" id="4"/>
            <p:cNvSpPr/>
            <p:nvPr/>
          </p:nvSpPr>
          <p:spPr>
            <a:xfrm flipH="false" flipV="false" rot="0">
              <a:off x="0" y="0"/>
              <a:ext cx="2012338" cy="5462141"/>
            </a:xfrm>
            <a:custGeom>
              <a:avLst/>
              <a:gdLst/>
              <a:ahLst/>
              <a:cxnLst/>
              <a:rect r="r" b="b" t="t" l="l"/>
              <a:pathLst>
                <a:path h="5462141" w="2012338">
                  <a:moveTo>
                    <a:pt x="28371" y="0"/>
                  </a:moveTo>
                  <a:lnTo>
                    <a:pt x="1983967" y="0"/>
                  </a:lnTo>
                  <a:cubicBezTo>
                    <a:pt x="1999636" y="0"/>
                    <a:pt x="2012338" y="12702"/>
                    <a:pt x="2012338" y="28371"/>
                  </a:cubicBezTo>
                  <a:lnTo>
                    <a:pt x="2012338" y="5433769"/>
                  </a:lnTo>
                  <a:cubicBezTo>
                    <a:pt x="2012338" y="5449438"/>
                    <a:pt x="1999636" y="5462141"/>
                    <a:pt x="1983967" y="5462141"/>
                  </a:cubicBezTo>
                  <a:lnTo>
                    <a:pt x="28371" y="5462141"/>
                  </a:lnTo>
                  <a:cubicBezTo>
                    <a:pt x="12702" y="5462141"/>
                    <a:pt x="0" y="5449438"/>
                    <a:pt x="0" y="5433769"/>
                  </a:cubicBezTo>
                  <a:lnTo>
                    <a:pt x="0" y="28371"/>
                  </a:lnTo>
                  <a:cubicBezTo>
                    <a:pt x="0" y="12702"/>
                    <a:pt x="12702" y="0"/>
                    <a:pt x="28371" y="0"/>
                  </a:cubicBezTo>
                  <a:close/>
                </a:path>
              </a:pathLst>
            </a:custGeom>
            <a:solidFill>
              <a:srgbClr val="000A1F">
                <a:alpha val="60000"/>
              </a:srgbClr>
            </a:solidFill>
          </p:spPr>
        </p:sp>
        <p:sp>
          <p:nvSpPr>
            <p:cNvPr name="TextBox 5" id="5"/>
            <p:cNvSpPr txBox="true"/>
            <p:nvPr/>
          </p:nvSpPr>
          <p:spPr>
            <a:xfrm>
              <a:off x="0" y="-38100"/>
              <a:ext cx="2012338" cy="5500241"/>
            </a:xfrm>
            <a:prstGeom prst="rect">
              <a:avLst/>
            </a:prstGeom>
          </p:spPr>
          <p:txBody>
            <a:bodyPr anchor="ctr" rtlCol="false" tIns="50800" lIns="50800" bIns="50800" rIns="50800"/>
            <a:lstStyle/>
            <a:p>
              <a:pPr algn="ctr">
                <a:lnSpc>
                  <a:spcPts val="1774"/>
                </a:lnSpc>
              </a:pPr>
            </a:p>
          </p:txBody>
        </p:sp>
      </p:grpSp>
      <p:grpSp>
        <p:nvGrpSpPr>
          <p:cNvPr name="Group 6" id="6"/>
          <p:cNvGrpSpPr/>
          <p:nvPr/>
        </p:nvGrpSpPr>
        <p:grpSpPr>
          <a:xfrm rot="5400000">
            <a:off x="7080022" y="-7895613"/>
            <a:ext cx="4127957" cy="16230600"/>
            <a:chOff x="0" y="0"/>
            <a:chExt cx="1087198" cy="4274726"/>
          </a:xfrm>
        </p:grpSpPr>
        <p:sp>
          <p:nvSpPr>
            <p:cNvPr name="Freeform 7" id="7"/>
            <p:cNvSpPr/>
            <p:nvPr/>
          </p:nvSpPr>
          <p:spPr>
            <a:xfrm flipH="false" flipV="false" rot="0">
              <a:off x="0" y="0"/>
              <a:ext cx="1087198" cy="4274726"/>
            </a:xfrm>
            <a:custGeom>
              <a:avLst/>
              <a:gdLst/>
              <a:ahLst/>
              <a:cxnLst/>
              <a:rect r="r" b="b" t="t" l="l"/>
              <a:pathLst>
                <a:path h="4274726" w="1087198">
                  <a:moveTo>
                    <a:pt x="52514" y="0"/>
                  </a:moveTo>
                  <a:lnTo>
                    <a:pt x="1034685" y="0"/>
                  </a:lnTo>
                  <a:cubicBezTo>
                    <a:pt x="1063687" y="0"/>
                    <a:pt x="1087198" y="23511"/>
                    <a:pt x="1087198" y="52514"/>
                  </a:cubicBezTo>
                  <a:lnTo>
                    <a:pt x="1087198" y="4222212"/>
                  </a:lnTo>
                  <a:cubicBezTo>
                    <a:pt x="1087198" y="4236140"/>
                    <a:pt x="1081666" y="4249497"/>
                    <a:pt x="1071818" y="4259345"/>
                  </a:cubicBezTo>
                  <a:cubicBezTo>
                    <a:pt x="1061969" y="4269193"/>
                    <a:pt x="1048612" y="4274726"/>
                    <a:pt x="1034685" y="4274726"/>
                  </a:cubicBezTo>
                  <a:lnTo>
                    <a:pt x="52514" y="4274726"/>
                  </a:lnTo>
                  <a:cubicBezTo>
                    <a:pt x="38586" y="4274726"/>
                    <a:pt x="25229" y="4269193"/>
                    <a:pt x="15381" y="4259345"/>
                  </a:cubicBezTo>
                  <a:cubicBezTo>
                    <a:pt x="5533" y="4249497"/>
                    <a:pt x="0" y="4236140"/>
                    <a:pt x="0" y="4222212"/>
                  </a:cubicBezTo>
                  <a:lnTo>
                    <a:pt x="0" y="52514"/>
                  </a:lnTo>
                  <a:cubicBezTo>
                    <a:pt x="0" y="23511"/>
                    <a:pt x="23511" y="0"/>
                    <a:pt x="52514" y="0"/>
                  </a:cubicBezTo>
                  <a:close/>
                </a:path>
              </a:pathLst>
            </a:custGeom>
            <a:solidFill>
              <a:srgbClr val="000A1F">
                <a:alpha val="60000"/>
              </a:srgbClr>
            </a:solidFill>
          </p:spPr>
        </p:sp>
        <p:sp>
          <p:nvSpPr>
            <p:cNvPr name="TextBox 8" id="8"/>
            <p:cNvSpPr txBox="true"/>
            <p:nvPr/>
          </p:nvSpPr>
          <p:spPr>
            <a:xfrm>
              <a:off x="0" y="-38100"/>
              <a:ext cx="1087198" cy="4312826"/>
            </a:xfrm>
            <a:prstGeom prst="rect">
              <a:avLst/>
            </a:prstGeom>
          </p:spPr>
          <p:txBody>
            <a:bodyPr anchor="ctr" rtlCol="false" tIns="50800" lIns="50800" bIns="50800" rIns="50800"/>
            <a:lstStyle/>
            <a:p>
              <a:pPr algn="ctr">
                <a:lnSpc>
                  <a:spcPts val="1774"/>
                </a:lnSpc>
              </a:pPr>
            </a:p>
          </p:txBody>
        </p:sp>
      </p:grpSp>
      <p:sp>
        <p:nvSpPr>
          <p:cNvPr name="Freeform 9" id="9"/>
          <p:cNvSpPr/>
          <p:nvPr/>
        </p:nvSpPr>
        <p:spPr>
          <a:xfrm flipH="false" flipV="false" rot="0">
            <a:off x="1292520" y="2995965"/>
            <a:ext cx="15702960" cy="7259332"/>
          </a:xfrm>
          <a:custGeom>
            <a:avLst/>
            <a:gdLst/>
            <a:ahLst/>
            <a:cxnLst/>
            <a:rect r="r" b="b" t="t" l="l"/>
            <a:pathLst>
              <a:path h="7259332" w="15702960">
                <a:moveTo>
                  <a:pt x="0" y="0"/>
                </a:moveTo>
                <a:lnTo>
                  <a:pt x="15702960" y="0"/>
                </a:lnTo>
                <a:lnTo>
                  <a:pt x="15702960" y="7259332"/>
                </a:lnTo>
                <a:lnTo>
                  <a:pt x="0" y="7259332"/>
                </a:lnTo>
                <a:lnTo>
                  <a:pt x="0" y="0"/>
                </a:lnTo>
                <a:close/>
              </a:path>
            </a:pathLst>
          </a:custGeom>
          <a:blipFill>
            <a:blip r:embed="rId3"/>
            <a:stretch>
              <a:fillRect l="0" t="0" r="0" b="-1938"/>
            </a:stretch>
          </a:blipFill>
        </p:spPr>
      </p:sp>
      <p:sp>
        <p:nvSpPr>
          <p:cNvPr name="TextBox 10" id="10"/>
          <p:cNvSpPr txBox="true"/>
          <p:nvPr/>
        </p:nvSpPr>
        <p:spPr>
          <a:xfrm rot="0">
            <a:off x="1681965" y="200637"/>
            <a:ext cx="14924069" cy="1893062"/>
          </a:xfrm>
          <a:prstGeom prst="rect">
            <a:avLst/>
          </a:prstGeom>
        </p:spPr>
        <p:txBody>
          <a:bodyPr anchor="t" rtlCol="false" tIns="0" lIns="0" bIns="0" rIns="0">
            <a:spAutoFit/>
          </a:bodyPr>
          <a:lstStyle/>
          <a:p>
            <a:pPr algn="ctr" marL="0" indent="0" lvl="0">
              <a:lnSpc>
                <a:spcPts val="7564"/>
              </a:lnSpc>
              <a:spcBef>
                <a:spcPct val="0"/>
              </a:spcBef>
            </a:pPr>
            <a:r>
              <a:rPr lang="en-US" b="true" sz="6100" spc="115">
                <a:solidFill>
                  <a:srgbClr val="FFFFFF"/>
                </a:solidFill>
                <a:latin typeface="Muli Heavy"/>
                <a:ea typeface="Muli Heavy"/>
                <a:cs typeface="Muli Heavy"/>
                <a:sym typeface="Muli Heavy"/>
              </a:rPr>
              <a:t>CONSIDERACIONES COMUNICACIÓN I2C - DISPLAY OLED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sp>
        <p:nvSpPr>
          <p:cNvPr name="Freeform 3" id="3"/>
          <p:cNvSpPr/>
          <p:nvPr/>
        </p:nvSpPr>
        <p:spPr>
          <a:xfrm flipH="false" flipV="false" rot="0">
            <a:off x="4732188" y="0"/>
            <a:ext cx="13555812" cy="10287000"/>
          </a:xfrm>
          <a:custGeom>
            <a:avLst/>
            <a:gdLst/>
            <a:ahLst/>
            <a:cxnLst/>
            <a:rect r="r" b="b" t="t" l="l"/>
            <a:pathLst>
              <a:path h="10287000" w="13555812">
                <a:moveTo>
                  <a:pt x="0" y="0"/>
                </a:moveTo>
                <a:lnTo>
                  <a:pt x="13555812" y="0"/>
                </a:lnTo>
                <a:lnTo>
                  <a:pt x="13555812" y="10287000"/>
                </a:lnTo>
                <a:lnTo>
                  <a:pt x="0" y="10287000"/>
                </a:lnTo>
                <a:lnTo>
                  <a:pt x="0" y="0"/>
                </a:lnTo>
                <a:close/>
              </a:path>
            </a:pathLst>
          </a:custGeom>
          <a:blipFill>
            <a:blip r:embed="rId3"/>
            <a:stretch>
              <a:fillRect l="-590" t="0" r="-590" b="0"/>
            </a:stretch>
          </a:blipFill>
        </p:spPr>
      </p:sp>
      <p:sp>
        <p:nvSpPr>
          <p:cNvPr name="TextBox 4" id="4"/>
          <p:cNvSpPr txBox="true"/>
          <p:nvPr/>
        </p:nvSpPr>
        <p:spPr>
          <a:xfrm rot="0">
            <a:off x="434316" y="2998985"/>
            <a:ext cx="3618068" cy="4184255"/>
          </a:xfrm>
          <a:prstGeom prst="rect">
            <a:avLst/>
          </a:prstGeom>
        </p:spPr>
        <p:txBody>
          <a:bodyPr anchor="t" rtlCol="false" tIns="0" lIns="0" bIns="0" rIns="0">
            <a:spAutoFit/>
          </a:bodyPr>
          <a:lstStyle/>
          <a:p>
            <a:pPr algn="ctr" marL="0" indent="0" lvl="0">
              <a:lnSpc>
                <a:spcPts val="6540"/>
              </a:lnSpc>
              <a:spcBef>
                <a:spcPct val="0"/>
              </a:spcBef>
            </a:pPr>
            <a:r>
              <a:rPr lang="en-US" b="true" sz="5031">
                <a:solidFill>
                  <a:srgbClr val="FFFFFF"/>
                </a:solidFill>
                <a:latin typeface="Poppins Ultra-Bold"/>
                <a:ea typeface="Poppins Ultra-Bold"/>
                <a:cs typeface="Poppins Ultra-Bold"/>
                <a:sym typeface="Poppins Ultra-Bold"/>
              </a:rPr>
              <a:t>DIAGRAMA DE MAQUINA DE ESTADO FINITO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666"/>
            </a:stretch>
          </a:blipFill>
        </p:spPr>
      </p:sp>
      <p:sp>
        <p:nvSpPr>
          <p:cNvPr name="Freeform 3" id="3"/>
          <p:cNvSpPr/>
          <p:nvPr/>
        </p:nvSpPr>
        <p:spPr>
          <a:xfrm flipH="false" flipV="false" rot="0">
            <a:off x="0" y="1028700"/>
            <a:ext cx="18288000" cy="8366760"/>
          </a:xfrm>
          <a:custGeom>
            <a:avLst/>
            <a:gdLst/>
            <a:ahLst/>
            <a:cxnLst/>
            <a:rect r="r" b="b" t="t" l="l"/>
            <a:pathLst>
              <a:path h="8366760" w="18288000">
                <a:moveTo>
                  <a:pt x="0" y="0"/>
                </a:moveTo>
                <a:lnTo>
                  <a:pt x="18288000" y="0"/>
                </a:lnTo>
                <a:lnTo>
                  <a:pt x="18288000" y="8366760"/>
                </a:lnTo>
                <a:lnTo>
                  <a:pt x="0" y="8366760"/>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DAGfjpOpjx0</dc:identifier>
  <dcterms:modified xsi:type="dcterms:W3CDTF">2011-08-01T06:04:30Z</dcterms:modified>
  <cp:revision>1</cp:revision>
  <dc:title>proyecto FINal</dc:title>
</cp:coreProperties>
</file>